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15" r:id="rId2"/>
    <p:sldId id="320" r:id="rId3"/>
    <p:sldId id="325" r:id="rId4"/>
    <p:sldId id="381" r:id="rId5"/>
    <p:sldId id="383" r:id="rId6"/>
    <p:sldId id="324" r:id="rId7"/>
    <p:sldId id="323" r:id="rId8"/>
    <p:sldId id="387" r:id="rId9"/>
    <p:sldId id="287" r:id="rId10"/>
    <p:sldId id="328" r:id="rId11"/>
    <p:sldId id="289" r:id="rId12"/>
    <p:sldId id="384" r:id="rId13"/>
    <p:sldId id="386" r:id="rId14"/>
    <p:sldId id="388" r:id="rId15"/>
    <p:sldId id="332" r:id="rId16"/>
    <p:sldId id="334" r:id="rId17"/>
    <p:sldId id="335" r:id="rId18"/>
    <p:sldId id="341" r:id="rId19"/>
    <p:sldId id="337" r:id="rId20"/>
    <p:sldId id="338" r:id="rId21"/>
    <p:sldId id="339" r:id="rId22"/>
    <p:sldId id="347" r:id="rId23"/>
    <p:sldId id="349" r:id="rId24"/>
    <p:sldId id="350" r:id="rId25"/>
    <p:sldId id="352" r:id="rId26"/>
    <p:sldId id="351" r:id="rId27"/>
    <p:sldId id="353" r:id="rId28"/>
    <p:sldId id="354" r:id="rId29"/>
    <p:sldId id="355" r:id="rId30"/>
    <p:sldId id="356" r:id="rId31"/>
    <p:sldId id="357" r:id="rId32"/>
    <p:sldId id="365" r:id="rId33"/>
    <p:sldId id="36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663" autoAdjust="0"/>
  </p:normalViewPr>
  <p:slideViewPr>
    <p:cSldViewPr>
      <p:cViewPr>
        <p:scale>
          <a:sx n="66" d="100"/>
          <a:sy n="66" d="100"/>
        </p:scale>
        <p:origin x="-128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5176019089666539E-2"/>
                  <c:y val="3.2896445945416998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0382964694744062"/>
                  <c:y val="-0.1133050625794030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6.846787555005969E-2"/>
                  <c:y val="-0.15688155464532424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.15558875100834221"/>
                  <c:y val="-9.6986953875937254E-2"/>
                </c:manualLayout>
              </c:layout>
              <c:dLblPos val="bestFit"/>
              <c:showVal val="1"/>
            </c:dLbl>
            <c:dLblPos val="ctr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наследственные факторы</c:v>
                </c:pt>
                <c:pt idx="1">
                  <c:v>условия внешней среды</c:v>
                </c:pt>
                <c:pt idx="2">
                  <c:v>система здравоохранения</c:v>
                </c:pt>
                <c:pt idx="3">
                  <c:v>образ жизни самого человека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наследственные факторы</c:v>
                </c:pt>
                <c:pt idx="1">
                  <c:v>условия внешней среды</c:v>
                </c:pt>
                <c:pt idx="2">
                  <c:v>система здравоохранения</c:v>
                </c:pt>
                <c:pt idx="3">
                  <c:v>образ жизни самого человека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наследственные факторы</c:v>
                </c:pt>
                <c:pt idx="1">
                  <c:v>условия внешней среды</c:v>
                </c:pt>
                <c:pt idx="2">
                  <c:v>система здравоохранения</c:v>
                </c:pt>
                <c:pt idx="3">
                  <c:v>образ жизни самого человека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E6B13-CD5B-4731-AF03-1F617C2C00A5}" type="doc">
      <dgm:prSet loTypeId="urn:microsoft.com/office/officeart/2005/8/layout/equation2" loCatId="process" qsTypeId="urn:microsoft.com/office/officeart/2005/8/quickstyle/3d1" qsCatId="3D" csTypeId="urn:microsoft.com/office/officeart/2005/8/colors/accent2_4" csCatId="accent2" phldr="1"/>
      <dgm:spPr/>
    </dgm:pt>
    <dgm:pt modelId="{E3C44E0C-7A44-430E-8D8F-869D0494A396}">
      <dgm:prSet phldrT="[Текст]" custT="1"/>
      <dgm:spPr/>
      <dgm:t>
        <a:bodyPr/>
        <a:lstStyle/>
        <a:p>
          <a:r>
            <a:rPr lang="ru-RU" sz="2000" dirty="0" smtClean="0">
              <a:latin typeface="Georgia" pitchFamily="18" charset="0"/>
            </a:rPr>
            <a:t>Качество приспособления организма к условиям внешней среды</a:t>
          </a:r>
          <a:endParaRPr lang="ru-RU" sz="2000" dirty="0">
            <a:latin typeface="Georgia" pitchFamily="18" charset="0"/>
          </a:endParaRPr>
        </a:p>
      </dgm:t>
    </dgm:pt>
    <dgm:pt modelId="{EB3617FC-C7CA-48B6-BCBE-4CD15B7A8CAA}" type="parTrans" cxnId="{2DE2C9DE-386A-4FE2-8863-D6B094AD93F7}">
      <dgm:prSet/>
      <dgm:spPr/>
      <dgm:t>
        <a:bodyPr/>
        <a:lstStyle/>
        <a:p>
          <a:endParaRPr lang="ru-RU"/>
        </a:p>
      </dgm:t>
    </dgm:pt>
    <dgm:pt modelId="{ED8CCFA4-5C9F-4991-9308-43B5CDD2080A}" type="sibTrans" cxnId="{2DE2C9DE-386A-4FE2-8863-D6B094AD93F7}">
      <dgm:prSet/>
      <dgm:spPr/>
      <dgm:t>
        <a:bodyPr/>
        <a:lstStyle/>
        <a:p>
          <a:endParaRPr lang="ru-RU"/>
        </a:p>
      </dgm:t>
    </dgm:pt>
    <dgm:pt modelId="{4D9849E6-7E87-4604-91EA-997097E62FEF}">
      <dgm:prSet phldrT="[Текст]" custT="1"/>
      <dgm:spPr/>
      <dgm:t>
        <a:bodyPr/>
        <a:lstStyle/>
        <a:p>
          <a:r>
            <a:rPr lang="ru-RU" sz="2000" smtClean="0">
              <a:latin typeface="Georgia" pitchFamily="18" charset="0"/>
            </a:rPr>
            <a:t>Итог  процесса взаимодействия внешних и внутренних факторов</a:t>
          </a:r>
          <a:endParaRPr lang="ru-RU" sz="2000" dirty="0">
            <a:latin typeface="Georgia" pitchFamily="18" charset="0"/>
          </a:endParaRPr>
        </a:p>
      </dgm:t>
    </dgm:pt>
    <dgm:pt modelId="{939B374A-018F-4552-BAA5-80CD19D8B086}" type="parTrans" cxnId="{1D454390-4066-4CBA-BCA9-33F7976B9F2A}">
      <dgm:prSet/>
      <dgm:spPr/>
      <dgm:t>
        <a:bodyPr/>
        <a:lstStyle/>
        <a:p>
          <a:endParaRPr lang="ru-RU"/>
        </a:p>
      </dgm:t>
    </dgm:pt>
    <dgm:pt modelId="{DA77940B-5C11-4FFF-8ED0-D95F350D80A7}" type="sibTrans" cxnId="{1D454390-4066-4CBA-BCA9-33F7976B9F2A}">
      <dgm:prSet/>
      <dgm:spPr/>
      <dgm:t>
        <a:bodyPr/>
        <a:lstStyle/>
        <a:p>
          <a:endParaRPr lang="ru-RU"/>
        </a:p>
      </dgm:t>
    </dgm:pt>
    <dgm:pt modelId="{6DC17F51-8DFF-4E39-B9D9-645F11239EE4}">
      <dgm:prSet phldrT="[Текст]"/>
      <dgm:spPr/>
      <dgm:t>
        <a:bodyPr/>
        <a:lstStyle/>
        <a:p>
          <a:r>
            <a:rPr lang="ru-RU" b="1" smtClean="0">
              <a:latin typeface="Georgia" pitchFamily="18" charset="0"/>
            </a:rPr>
            <a:t>здоровье</a:t>
          </a:r>
          <a:endParaRPr lang="ru-RU" b="1" dirty="0">
            <a:latin typeface="Georgia" pitchFamily="18" charset="0"/>
          </a:endParaRPr>
        </a:p>
      </dgm:t>
    </dgm:pt>
    <dgm:pt modelId="{F807DC19-6D10-44A0-9F37-624E8B28D834}" type="parTrans" cxnId="{7B7F29BE-1DC6-4355-9930-900AA60F6FA3}">
      <dgm:prSet/>
      <dgm:spPr/>
      <dgm:t>
        <a:bodyPr/>
        <a:lstStyle/>
        <a:p>
          <a:endParaRPr lang="ru-RU"/>
        </a:p>
      </dgm:t>
    </dgm:pt>
    <dgm:pt modelId="{17C0D6BF-22B3-4C0E-9AD1-C7BB0F7CBD94}" type="sibTrans" cxnId="{7B7F29BE-1DC6-4355-9930-900AA60F6FA3}">
      <dgm:prSet/>
      <dgm:spPr/>
      <dgm:t>
        <a:bodyPr/>
        <a:lstStyle/>
        <a:p>
          <a:endParaRPr lang="ru-RU"/>
        </a:p>
      </dgm:t>
    </dgm:pt>
    <dgm:pt modelId="{A07FA3D9-F6DD-4B05-A823-2159FAC1FBF2}" type="pres">
      <dgm:prSet presAssocID="{0E3E6B13-CD5B-4731-AF03-1F617C2C00A5}" presName="Name0" presStyleCnt="0">
        <dgm:presLayoutVars>
          <dgm:dir/>
          <dgm:resizeHandles val="exact"/>
        </dgm:presLayoutVars>
      </dgm:prSet>
      <dgm:spPr/>
    </dgm:pt>
    <dgm:pt modelId="{FB3AA1F8-3E49-42F8-AEF5-46DC5BFC9695}" type="pres">
      <dgm:prSet presAssocID="{0E3E6B13-CD5B-4731-AF03-1F617C2C00A5}" presName="vNodes" presStyleCnt="0"/>
      <dgm:spPr/>
    </dgm:pt>
    <dgm:pt modelId="{DEDE1270-F18C-485D-B51A-62D9569A3D74}" type="pres">
      <dgm:prSet presAssocID="{E3C44E0C-7A44-430E-8D8F-869D0494A396}" presName="node" presStyleLbl="node1" presStyleIdx="0" presStyleCnt="3" custScaleX="180129" custScaleY="135816" custLinFactY="79660" custLinFactNeighborX="-1451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80D14-C94D-4D2A-B0EF-F8C59DEDF4AE}" type="pres">
      <dgm:prSet presAssocID="{ED8CCFA4-5C9F-4991-9308-43B5CDD2080A}" presName="spacerT" presStyleCnt="0"/>
      <dgm:spPr/>
    </dgm:pt>
    <dgm:pt modelId="{CF17B62C-D594-4FAD-9255-3F0FF36DBAF1}" type="pres">
      <dgm:prSet presAssocID="{ED8CCFA4-5C9F-4991-9308-43B5CDD2080A}" presName="sibTrans" presStyleLbl="sibTrans2D1" presStyleIdx="0" presStyleCnt="2" custLinFactY="131174" custLinFactNeighborX="-23268" custLinFactNeighborY="200000"/>
      <dgm:spPr/>
      <dgm:t>
        <a:bodyPr/>
        <a:lstStyle/>
        <a:p>
          <a:endParaRPr lang="ru-RU"/>
        </a:p>
      </dgm:t>
    </dgm:pt>
    <dgm:pt modelId="{0C163277-7994-4119-A802-32B5C097B698}" type="pres">
      <dgm:prSet presAssocID="{ED8CCFA4-5C9F-4991-9308-43B5CDD2080A}" presName="spacerB" presStyleCnt="0"/>
      <dgm:spPr/>
    </dgm:pt>
    <dgm:pt modelId="{204F4191-D29F-41D8-9979-8A60441D6DD7}" type="pres">
      <dgm:prSet presAssocID="{4D9849E6-7E87-4604-91EA-997097E62FEF}" presName="node" presStyleLbl="node1" presStyleIdx="1" presStyleCnt="3" custScaleX="194066" custScaleY="127082" custLinFactX="44059" custLinFactNeighborX="100000" custLinFactNeighborY="53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7E7FB-AF5B-4D0C-B3F7-F64737371B26}" type="pres">
      <dgm:prSet presAssocID="{0E3E6B13-CD5B-4731-AF03-1F617C2C00A5}" presName="sibTransLast" presStyleLbl="sibTrans2D1" presStyleIdx="1" presStyleCnt="2" custFlipVert="0" custFlipHor="0" custScaleX="2000000" custScaleY="199886" custLinFactX="-1200000" custLinFactY="60493" custLinFactNeighborX="-1221923" custLinFactNeighborY="100000"/>
      <dgm:spPr/>
      <dgm:t>
        <a:bodyPr/>
        <a:lstStyle/>
        <a:p>
          <a:endParaRPr lang="ru-RU"/>
        </a:p>
      </dgm:t>
    </dgm:pt>
    <dgm:pt modelId="{8FD7E61D-B9E0-47FC-AF05-450A34956340}" type="pres">
      <dgm:prSet presAssocID="{0E3E6B13-CD5B-4731-AF03-1F617C2C00A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D5EB118-7B89-4DED-B4B1-56EDD0B16CD1}" type="pres">
      <dgm:prSet presAssocID="{0E3E6B13-CD5B-4731-AF03-1F617C2C00A5}" presName="lastNode" presStyleLbl="node1" presStyleIdx="2" presStyleCnt="3" custScaleY="32037" custLinFactNeighborX="54689" custLinFactNeighborY="-57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54390-4066-4CBA-BCA9-33F7976B9F2A}" srcId="{0E3E6B13-CD5B-4731-AF03-1F617C2C00A5}" destId="{4D9849E6-7E87-4604-91EA-997097E62FEF}" srcOrd="1" destOrd="0" parTransId="{939B374A-018F-4552-BAA5-80CD19D8B086}" sibTransId="{DA77940B-5C11-4FFF-8ED0-D95F350D80A7}"/>
    <dgm:cxn modelId="{2DE2C9DE-386A-4FE2-8863-D6B094AD93F7}" srcId="{0E3E6B13-CD5B-4731-AF03-1F617C2C00A5}" destId="{E3C44E0C-7A44-430E-8D8F-869D0494A396}" srcOrd="0" destOrd="0" parTransId="{EB3617FC-C7CA-48B6-BCBE-4CD15B7A8CAA}" sibTransId="{ED8CCFA4-5C9F-4991-9308-43B5CDD2080A}"/>
    <dgm:cxn modelId="{D8117246-C697-4849-B3F3-948AEA5FC8C5}" type="presOf" srcId="{ED8CCFA4-5C9F-4991-9308-43B5CDD2080A}" destId="{CF17B62C-D594-4FAD-9255-3F0FF36DBAF1}" srcOrd="0" destOrd="0" presId="urn:microsoft.com/office/officeart/2005/8/layout/equation2"/>
    <dgm:cxn modelId="{17FBB0A5-3A64-45C6-B655-B4258E58B905}" type="presOf" srcId="{DA77940B-5C11-4FFF-8ED0-D95F350D80A7}" destId="{1927E7FB-AF5B-4D0C-B3F7-F64737371B26}" srcOrd="0" destOrd="0" presId="urn:microsoft.com/office/officeart/2005/8/layout/equation2"/>
    <dgm:cxn modelId="{43F939CC-4CAB-494E-B1BB-4EAF5AC19C1E}" type="presOf" srcId="{4D9849E6-7E87-4604-91EA-997097E62FEF}" destId="{204F4191-D29F-41D8-9979-8A60441D6DD7}" srcOrd="0" destOrd="0" presId="urn:microsoft.com/office/officeart/2005/8/layout/equation2"/>
    <dgm:cxn modelId="{5B3B79E3-A4EA-479D-8AC1-6DB062F09BF2}" type="presOf" srcId="{DA77940B-5C11-4FFF-8ED0-D95F350D80A7}" destId="{8FD7E61D-B9E0-47FC-AF05-450A34956340}" srcOrd="1" destOrd="0" presId="urn:microsoft.com/office/officeart/2005/8/layout/equation2"/>
    <dgm:cxn modelId="{E65680A8-2907-4008-8881-9FA2AEF00BC0}" type="presOf" srcId="{0E3E6B13-CD5B-4731-AF03-1F617C2C00A5}" destId="{A07FA3D9-F6DD-4B05-A823-2159FAC1FBF2}" srcOrd="0" destOrd="0" presId="urn:microsoft.com/office/officeart/2005/8/layout/equation2"/>
    <dgm:cxn modelId="{2BF0A528-519B-48E4-B85D-3AE9AF89AEED}" type="presOf" srcId="{E3C44E0C-7A44-430E-8D8F-869D0494A396}" destId="{DEDE1270-F18C-485D-B51A-62D9569A3D74}" srcOrd="0" destOrd="0" presId="urn:microsoft.com/office/officeart/2005/8/layout/equation2"/>
    <dgm:cxn modelId="{7B7F29BE-1DC6-4355-9930-900AA60F6FA3}" srcId="{0E3E6B13-CD5B-4731-AF03-1F617C2C00A5}" destId="{6DC17F51-8DFF-4E39-B9D9-645F11239EE4}" srcOrd="2" destOrd="0" parTransId="{F807DC19-6D10-44A0-9F37-624E8B28D834}" sibTransId="{17C0D6BF-22B3-4C0E-9AD1-C7BB0F7CBD94}"/>
    <dgm:cxn modelId="{18B7FC61-193A-48F5-9D6E-246B04224130}" type="presOf" srcId="{6DC17F51-8DFF-4E39-B9D9-645F11239EE4}" destId="{5D5EB118-7B89-4DED-B4B1-56EDD0B16CD1}" srcOrd="0" destOrd="0" presId="urn:microsoft.com/office/officeart/2005/8/layout/equation2"/>
    <dgm:cxn modelId="{30A36FAF-CC6B-4F48-92E7-3E03F53DE226}" type="presParOf" srcId="{A07FA3D9-F6DD-4B05-A823-2159FAC1FBF2}" destId="{FB3AA1F8-3E49-42F8-AEF5-46DC5BFC9695}" srcOrd="0" destOrd="0" presId="urn:microsoft.com/office/officeart/2005/8/layout/equation2"/>
    <dgm:cxn modelId="{1A9CE10B-11DD-4D05-9721-8EE798D84503}" type="presParOf" srcId="{FB3AA1F8-3E49-42F8-AEF5-46DC5BFC9695}" destId="{DEDE1270-F18C-485D-B51A-62D9569A3D74}" srcOrd="0" destOrd="0" presId="urn:microsoft.com/office/officeart/2005/8/layout/equation2"/>
    <dgm:cxn modelId="{C76CB572-E40B-4BB5-9F5B-2D6479465A67}" type="presParOf" srcId="{FB3AA1F8-3E49-42F8-AEF5-46DC5BFC9695}" destId="{AE380D14-C94D-4D2A-B0EF-F8C59DEDF4AE}" srcOrd="1" destOrd="0" presId="urn:microsoft.com/office/officeart/2005/8/layout/equation2"/>
    <dgm:cxn modelId="{C30279D5-1F06-4611-ABF0-58D6E88DA7F6}" type="presParOf" srcId="{FB3AA1F8-3E49-42F8-AEF5-46DC5BFC9695}" destId="{CF17B62C-D594-4FAD-9255-3F0FF36DBAF1}" srcOrd="2" destOrd="0" presId="urn:microsoft.com/office/officeart/2005/8/layout/equation2"/>
    <dgm:cxn modelId="{303ABCE2-C86A-4AEC-A482-9E32C1BFBFEC}" type="presParOf" srcId="{FB3AA1F8-3E49-42F8-AEF5-46DC5BFC9695}" destId="{0C163277-7994-4119-A802-32B5C097B698}" srcOrd="3" destOrd="0" presId="urn:microsoft.com/office/officeart/2005/8/layout/equation2"/>
    <dgm:cxn modelId="{F23ADCDE-3980-4993-AB8C-CB61ADCD39FD}" type="presParOf" srcId="{FB3AA1F8-3E49-42F8-AEF5-46DC5BFC9695}" destId="{204F4191-D29F-41D8-9979-8A60441D6DD7}" srcOrd="4" destOrd="0" presId="urn:microsoft.com/office/officeart/2005/8/layout/equation2"/>
    <dgm:cxn modelId="{737035EC-F0D8-48D2-8073-B6802124C74E}" type="presParOf" srcId="{A07FA3D9-F6DD-4B05-A823-2159FAC1FBF2}" destId="{1927E7FB-AF5B-4D0C-B3F7-F64737371B26}" srcOrd="1" destOrd="0" presId="urn:microsoft.com/office/officeart/2005/8/layout/equation2"/>
    <dgm:cxn modelId="{DBA247A6-D41B-4166-A61B-D5AB2A4F7B33}" type="presParOf" srcId="{1927E7FB-AF5B-4D0C-B3F7-F64737371B26}" destId="{8FD7E61D-B9E0-47FC-AF05-450A34956340}" srcOrd="0" destOrd="0" presId="urn:microsoft.com/office/officeart/2005/8/layout/equation2"/>
    <dgm:cxn modelId="{657F8F56-021A-40AE-9B5C-067534FA54F5}" type="presParOf" srcId="{A07FA3D9-F6DD-4B05-A823-2159FAC1FBF2}" destId="{5D5EB118-7B89-4DED-B4B1-56EDD0B16CD1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3E726-109C-44F4-98F3-531196F6F11A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D1E2F8-E34E-4288-A594-091BC3318CE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Программа, по которой работают педагоги</a:t>
          </a:r>
          <a:endParaRPr lang="ru-RU" sz="1800" b="0" dirty="0"/>
        </a:p>
      </dgm:t>
    </dgm:pt>
    <dgm:pt modelId="{5C5DE120-ECC0-437D-8FFB-46E34F371841}" type="parTrans" cxnId="{8ED930AE-020A-4B14-B2ED-6816EA6D15E7}">
      <dgm:prSet/>
      <dgm:spPr/>
      <dgm:t>
        <a:bodyPr/>
        <a:lstStyle/>
        <a:p>
          <a:endParaRPr lang="ru-RU"/>
        </a:p>
      </dgm:t>
    </dgm:pt>
    <dgm:pt modelId="{15E9669C-8D65-4A7F-B0FC-D6515D17077C}" type="sibTrans" cxnId="{8ED930AE-020A-4B14-B2ED-6816EA6D15E7}">
      <dgm:prSet/>
      <dgm:spPr/>
      <dgm:t>
        <a:bodyPr/>
        <a:lstStyle/>
        <a:p>
          <a:endParaRPr lang="ru-RU"/>
        </a:p>
      </dgm:t>
    </dgm:pt>
    <dgm:pt modelId="{F445118E-F1F3-43D2-9B69-FE463A52761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Тип дошкольного учреждения</a:t>
          </a:r>
          <a:endParaRPr lang="ru-RU" sz="1800" b="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48D3725B-8201-4854-AB6A-D8B0377BAEF4}" type="parTrans" cxnId="{3C14E5EA-3306-42FE-91C3-094AECD18236}">
      <dgm:prSet/>
      <dgm:spPr/>
      <dgm:t>
        <a:bodyPr/>
        <a:lstStyle/>
        <a:p>
          <a:endParaRPr lang="ru-RU"/>
        </a:p>
      </dgm:t>
    </dgm:pt>
    <dgm:pt modelId="{E32EFC52-34C0-49DA-9B6A-D0BA9C07BD21}" type="sibTrans" cxnId="{3C14E5EA-3306-42FE-91C3-094AECD18236}">
      <dgm:prSet/>
      <dgm:spPr/>
      <dgm:t>
        <a:bodyPr/>
        <a:lstStyle/>
        <a:p>
          <a:endParaRPr lang="ru-RU"/>
        </a:p>
      </dgm:t>
    </dgm:pt>
    <dgm:pt modelId="{DFD69783-1BA7-473A-8425-EE41A06473E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Профессиональная компетентность педагогов</a:t>
          </a:r>
          <a:endParaRPr lang="ru-RU" sz="1800" b="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8FCFCD77-6E21-4381-9609-EDD89381BC2C}" type="parTrans" cxnId="{935189DE-BD53-4C98-8663-898205ABFD8F}">
      <dgm:prSet/>
      <dgm:spPr/>
      <dgm:t>
        <a:bodyPr/>
        <a:lstStyle/>
        <a:p>
          <a:endParaRPr lang="ru-RU"/>
        </a:p>
      </dgm:t>
    </dgm:pt>
    <dgm:pt modelId="{C5A09255-142E-4C52-A1FB-E30DD9C5B0D6}" type="sibTrans" cxnId="{935189DE-BD53-4C98-8663-898205ABFD8F}">
      <dgm:prSet/>
      <dgm:spPr/>
      <dgm:t>
        <a:bodyPr/>
        <a:lstStyle/>
        <a:p>
          <a:endParaRPr lang="ru-RU"/>
        </a:p>
      </dgm:t>
    </dgm:pt>
    <dgm:pt modelId="{2B2F7333-5D6A-4928-9BBC-83E733F5814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Конкретные условия ДОУ</a:t>
          </a:r>
          <a:endParaRPr lang="ru-RU" sz="1800" b="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670D5C12-2EC4-4E5A-98E0-E665B82D34EF}" type="parTrans" cxnId="{E901526E-7B27-406C-9A8F-311D5CC84C41}">
      <dgm:prSet/>
      <dgm:spPr/>
      <dgm:t>
        <a:bodyPr/>
        <a:lstStyle/>
        <a:p>
          <a:endParaRPr lang="ru-RU"/>
        </a:p>
      </dgm:t>
    </dgm:pt>
    <dgm:pt modelId="{B827F50A-EDBE-4BA9-9C9B-0951320B2C02}" type="sibTrans" cxnId="{E901526E-7B27-406C-9A8F-311D5CC84C41}">
      <dgm:prSet/>
      <dgm:spPr/>
      <dgm:t>
        <a:bodyPr/>
        <a:lstStyle/>
        <a:p>
          <a:endParaRPr lang="ru-RU"/>
        </a:p>
      </dgm:t>
    </dgm:pt>
    <dgm:pt modelId="{C4842BC7-4FD5-4E77-8256-FBCA9E216F8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Показатели здоровья детей</a:t>
          </a:r>
          <a:endParaRPr lang="ru-RU" sz="1800" b="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342377A9-760C-47A3-9468-96E64E03E139}" type="parTrans" cxnId="{ADF1A168-DC5B-46CD-92AC-DCD84D2E9328}">
      <dgm:prSet/>
      <dgm:spPr/>
      <dgm:t>
        <a:bodyPr/>
        <a:lstStyle/>
        <a:p>
          <a:endParaRPr lang="ru-RU"/>
        </a:p>
      </dgm:t>
    </dgm:pt>
    <dgm:pt modelId="{EF997A6A-DE66-4A6F-9EE8-95C26DDCD498}" type="sibTrans" cxnId="{ADF1A168-DC5B-46CD-92AC-DCD84D2E9328}">
      <dgm:prSet/>
      <dgm:spPr/>
      <dgm:t>
        <a:bodyPr/>
        <a:lstStyle/>
        <a:p>
          <a:endParaRPr lang="ru-RU"/>
        </a:p>
      </dgm:t>
    </dgm:pt>
    <dgm:pt modelId="{5DB83B8F-FBC7-4B38-B75D-EE54F197E0B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rPr>
            <a:t>Продолжительность пребывания в ДОУ детей</a:t>
          </a:r>
          <a:endParaRPr lang="ru-RU" sz="1800" b="0" dirty="0">
            <a:solidFill>
              <a:schemeClr val="tx1">
                <a:lumMod val="95000"/>
                <a:lumOff val="5000"/>
              </a:schemeClr>
            </a:solidFill>
            <a:latin typeface="Georgia" pitchFamily="18" charset="0"/>
          </a:endParaRPr>
        </a:p>
      </dgm:t>
    </dgm:pt>
    <dgm:pt modelId="{8FA160E1-58E7-4F88-B18C-9AF83C3248BE}" type="parTrans" cxnId="{74E908FA-6DC2-4DA2-B80F-35C7E78A98E7}">
      <dgm:prSet/>
      <dgm:spPr/>
      <dgm:t>
        <a:bodyPr/>
        <a:lstStyle/>
        <a:p>
          <a:endParaRPr lang="ru-RU"/>
        </a:p>
      </dgm:t>
    </dgm:pt>
    <dgm:pt modelId="{833E8C73-C367-41FC-883B-CFE6790F96A8}" type="sibTrans" cxnId="{74E908FA-6DC2-4DA2-B80F-35C7E78A98E7}">
      <dgm:prSet/>
      <dgm:spPr/>
      <dgm:t>
        <a:bodyPr/>
        <a:lstStyle/>
        <a:p>
          <a:endParaRPr lang="ru-RU"/>
        </a:p>
      </dgm:t>
    </dgm:pt>
    <dgm:pt modelId="{7547B854-13B7-4B5F-8C55-34AF319E4BAE}" type="pres">
      <dgm:prSet presAssocID="{F473E726-109C-44F4-98F3-531196F6F11A}" presName="compositeShape" presStyleCnt="0">
        <dgm:presLayoutVars>
          <dgm:chMax val="7"/>
          <dgm:dir/>
          <dgm:resizeHandles val="exact"/>
        </dgm:presLayoutVars>
      </dgm:prSet>
      <dgm:spPr/>
    </dgm:pt>
    <dgm:pt modelId="{EBF6F580-741A-40F0-94EB-A03542DD5E0C}" type="pres">
      <dgm:prSet presAssocID="{F473E726-109C-44F4-98F3-531196F6F11A}" presName="wedge1" presStyleLbl="node1" presStyleIdx="0" presStyleCnt="6" custLinFactNeighborX="-1961" custLinFactNeighborY="4931"/>
      <dgm:spPr/>
    </dgm:pt>
    <dgm:pt modelId="{38AEC9E2-3FE3-4972-84A6-B48A695DB090}" type="pres">
      <dgm:prSet presAssocID="{F473E726-109C-44F4-98F3-531196F6F11A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0670342-5C47-408A-AB5D-E3CAF7166483}" type="pres">
      <dgm:prSet presAssocID="{F473E726-109C-44F4-98F3-531196F6F11A}" presName="wedge2" presStyleLbl="node1" presStyleIdx="1" presStyleCnt="6" custLinFactNeighborX="1015" custLinFactNeighborY="-223"/>
      <dgm:spPr/>
    </dgm:pt>
    <dgm:pt modelId="{D986B1B1-14BB-4BE3-8FB3-7FCEB761CECB}" type="pres">
      <dgm:prSet presAssocID="{F473E726-109C-44F4-98F3-531196F6F11A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7A91283-638D-447D-AC6A-EC8C7D073444}" type="pres">
      <dgm:prSet presAssocID="{F473E726-109C-44F4-98F3-531196F6F11A}" presName="wedge3" presStyleLbl="node1" presStyleIdx="2" presStyleCnt="6"/>
      <dgm:spPr/>
    </dgm:pt>
    <dgm:pt modelId="{599D210A-BA2E-43C4-B6C4-6C02E8814264}" type="pres">
      <dgm:prSet presAssocID="{F473E726-109C-44F4-98F3-531196F6F11A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FAA345F-53D1-415A-8781-6692AE6A3DA9}" type="pres">
      <dgm:prSet presAssocID="{F473E726-109C-44F4-98F3-531196F6F11A}" presName="wedge4" presStyleLbl="node1" presStyleIdx="3" presStyleCnt="6"/>
      <dgm:spPr/>
    </dgm:pt>
    <dgm:pt modelId="{28C8191F-CBD5-48D7-AC20-6B7077DDAC7E}" type="pres">
      <dgm:prSet presAssocID="{F473E726-109C-44F4-98F3-531196F6F11A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E67C769-F745-49D4-94E8-969014D4A10C}" type="pres">
      <dgm:prSet presAssocID="{F473E726-109C-44F4-98F3-531196F6F11A}" presName="wedge5" presStyleLbl="node1" presStyleIdx="4" presStyleCnt="6"/>
      <dgm:spPr/>
    </dgm:pt>
    <dgm:pt modelId="{1CB121C1-370C-4742-9F45-D93D3EE2CC9F}" type="pres">
      <dgm:prSet presAssocID="{F473E726-109C-44F4-98F3-531196F6F11A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50E7E05-7D4D-4C9B-A6FC-EF32F2478746}" type="pres">
      <dgm:prSet presAssocID="{F473E726-109C-44F4-98F3-531196F6F11A}" presName="wedge6" presStyleLbl="node1" presStyleIdx="5" presStyleCnt="6"/>
      <dgm:spPr/>
    </dgm:pt>
    <dgm:pt modelId="{CCCCBD5A-ACD3-41CB-A894-568C023009E8}" type="pres">
      <dgm:prSet presAssocID="{F473E726-109C-44F4-98F3-531196F6F11A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4E908FA-6DC2-4DA2-B80F-35C7E78A98E7}" srcId="{F473E726-109C-44F4-98F3-531196F6F11A}" destId="{5DB83B8F-FBC7-4B38-B75D-EE54F197E0B5}" srcOrd="0" destOrd="0" parTransId="{8FA160E1-58E7-4F88-B18C-9AF83C3248BE}" sibTransId="{833E8C73-C367-41FC-883B-CFE6790F96A8}"/>
    <dgm:cxn modelId="{9D449D9E-52A4-4D43-94C9-8E94C13FE2F3}" type="presOf" srcId="{5DB83B8F-FBC7-4B38-B75D-EE54F197E0B5}" destId="{38AEC9E2-3FE3-4972-84A6-B48A695DB090}" srcOrd="1" destOrd="0" presId="urn:microsoft.com/office/officeart/2005/8/layout/chart3"/>
    <dgm:cxn modelId="{E901526E-7B27-406C-9A8F-311D5CC84C41}" srcId="{F473E726-109C-44F4-98F3-531196F6F11A}" destId="{2B2F7333-5D6A-4928-9BBC-83E733F58145}" srcOrd="3" destOrd="0" parTransId="{670D5C12-2EC4-4E5A-98E0-E665B82D34EF}" sibTransId="{B827F50A-EDBE-4BA9-9C9B-0951320B2C02}"/>
    <dgm:cxn modelId="{93C44F82-976B-440C-9FAB-28A2D57D27C1}" type="presOf" srcId="{2B2F7333-5D6A-4928-9BBC-83E733F58145}" destId="{7FAA345F-53D1-415A-8781-6692AE6A3DA9}" srcOrd="0" destOrd="0" presId="urn:microsoft.com/office/officeart/2005/8/layout/chart3"/>
    <dgm:cxn modelId="{E459B293-130E-4017-8904-E930D0DBD817}" type="presOf" srcId="{F445118E-F1F3-43D2-9B69-FE463A527614}" destId="{CCCCBD5A-ACD3-41CB-A894-568C023009E8}" srcOrd="1" destOrd="0" presId="urn:microsoft.com/office/officeart/2005/8/layout/chart3"/>
    <dgm:cxn modelId="{3C2584EF-589F-4410-99C8-DCD0C17463E0}" type="presOf" srcId="{DFD69783-1BA7-473A-8425-EE41A06473E4}" destId="{0E67C769-F745-49D4-94E8-969014D4A10C}" srcOrd="0" destOrd="0" presId="urn:microsoft.com/office/officeart/2005/8/layout/chart3"/>
    <dgm:cxn modelId="{8ED930AE-020A-4B14-B2ED-6816EA6D15E7}" srcId="{F473E726-109C-44F4-98F3-531196F6F11A}" destId="{70D1E2F8-E34E-4288-A594-091BC3318CE7}" srcOrd="1" destOrd="0" parTransId="{5C5DE120-ECC0-437D-8FFB-46E34F371841}" sibTransId="{15E9669C-8D65-4A7F-B0FC-D6515D17077C}"/>
    <dgm:cxn modelId="{24334152-693C-4EA0-9AED-B633D061A280}" type="presOf" srcId="{70D1E2F8-E34E-4288-A594-091BC3318CE7}" destId="{D986B1B1-14BB-4BE3-8FB3-7FCEB761CECB}" srcOrd="1" destOrd="0" presId="urn:microsoft.com/office/officeart/2005/8/layout/chart3"/>
    <dgm:cxn modelId="{9046029D-AD6A-468D-9B02-30194AEB5E8C}" type="presOf" srcId="{C4842BC7-4FD5-4E77-8256-FBCA9E216F86}" destId="{599D210A-BA2E-43C4-B6C4-6C02E8814264}" srcOrd="1" destOrd="0" presId="urn:microsoft.com/office/officeart/2005/8/layout/chart3"/>
    <dgm:cxn modelId="{B423C8EE-064D-4EEC-BC5A-7CC449F507E4}" type="presOf" srcId="{F473E726-109C-44F4-98F3-531196F6F11A}" destId="{7547B854-13B7-4B5F-8C55-34AF319E4BAE}" srcOrd="0" destOrd="0" presId="urn:microsoft.com/office/officeart/2005/8/layout/chart3"/>
    <dgm:cxn modelId="{1F1FE1E6-D057-4420-B23E-B9D55FB99EC3}" type="presOf" srcId="{F445118E-F1F3-43D2-9B69-FE463A527614}" destId="{050E7E05-7D4D-4C9B-A6FC-EF32F2478746}" srcOrd="0" destOrd="0" presId="urn:microsoft.com/office/officeart/2005/8/layout/chart3"/>
    <dgm:cxn modelId="{E0C5C054-3BD9-4820-B0EC-7F79C474EC7B}" type="presOf" srcId="{C4842BC7-4FD5-4E77-8256-FBCA9E216F86}" destId="{97A91283-638D-447D-AC6A-EC8C7D073444}" srcOrd="0" destOrd="0" presId="urn:microsoft.com/office/officeart/2005/8/layout/chart3"/>
    <dgm:cxn modelId="{935189DE-BD53-4C98-8663-898205ABFD8F}" srcId="{F473E726-109C-44F4-98F3-531196F6F11A}" destId="{DFD69783-1BA7-473A-8425-EE41A06473E4}" srcOrd="4" destOrd="0" parTransId="{8FCFCD77-6E21-4381-9609-EDD89381BC2C}" sibTransId="{C5A09255-142E-4C52-A1FB-E30DD9C5B0D6}"/>
    <dgm:cxn modelId="{ADF1A168-DC5B-46CD-92AC-DCD84D2E9328}" srcId="{F473E726-109C-44F4-98F3-531196F6F11A}" destId="{C4842BC7-4FD5-4E77-8256-FBCA9E216F86}" srcOrd="2" destOrd="0" parTransId="{342377A9-760C-47A3-9468-96E64E03E139}" sibTransId="{EF997A6A-DE66-4A6F-9EE8-95C26DDCD498}"/>
    <dgm:cxn modelId="{34AF6CD2-5E85-4035-80A4-8E8667BC7C02}" type="presOf" srcId="{2B2F7333-5D6A-4928-9BBC-83E733F58145}" destId="{28C8191F-CBD5-48D7-AC20-6B7077DDAC7E}" srcOrd="1" destOrd="0" presId="urn:microsoft.com/office/officeart/2005/8/layout/chart3"/>
    <dgm:cxn modelId="{FD8F828B-5753-4851-8E87-D10BAB05A82F}" type="presOf" srcId="{DFD69783-1BA7-473A-8425-EE41A06473E4}" destId="{1CB121C1-370C-4742-9F45-D93D3EE2CC9F}" srcOrd="1" destOrd="0" presId="urn:microsoft.com/office/officeart/2005/8/layout/chart3"/>
    <dgm:cxn modelId="{3C14E5EA-3306-42FE-91C3-094AECD18236}" srcId="{F473E726-109C-44F4-98F3-531196F6F11A}" destId="{F445118E-F1F3-43D2-9B69-FE463A527614}" srcOrd="5" destOrd="0" parTransId="{48D3725B-8201-4854-AB6A-D8B0377BAEF4}" sibTransId="{E32EFC52-34C0-49DA-9B6A-D0BA9C07BD21}"/>
    <dgm:cxn modelId="{E9F86C56-F9BB-40A2-BFB2-7B07C0E5858D}" type="presOf" srcId="{5DB83B8F-FBC7-4B38-B75D-EE54F197E0B5}" destId="{EBF6F580-741A-40F0-94EB-A03542DD5E0C}" srcOrd="0" destOrd="0" presId="urn:microsoft.com/office/officeart/2005/8/layout/chart3"/>
    <dgm:cxn modelId="{A6262547-A45C-46C4-BF59-B14C7CC25FD6}" type="presOf" srcId="{70D1E2F8-E34E-4288-A594-091BC3318CE7}" destId="{40670342-5C47-408A-AB5D-E3CAF7166483}" srcOrd="0" destOrd="0" presId="urn:microsoft.com/office/officeart/2005/8/layout/chart3"/>
    <dgm:cxn modelId="{AEFC3ED8-9C0B-41CC-956C-0061BF353373}" type="presParOf" srcId="{7547B854-13B7-4B5F-8C55-34AF319E4BAE}" destId="{EBF6F580-741A-40F0-94EB-A03542DD5E0C}" srcOrd="0" destOrd="0" presId="urn:microsoft.com/office/officeart/2005/8/layout/chart3"/>
    <dgm:cxn modelId="{944FBB84-98B2-4EF2-9E0C-CD536C41423B}" type="presParOf" srcId="{7547B854-13B7-4B5F-8C55-34AF319E4BAE}" destId="{38AEC9E2-3FE3-4972-84A6-B48A695DB090}" srcOrd="1" destOrd="0" presId="urn:microsoft.com/office/officeart/2005/8/layout/chart3"/>
    <dgm:cxn modelId="{8746E36D-888D-4848-A1D7-B7BF2CB9C066}" type="presParOf" srcId="{7547B854-13B7-4B5F-8C55-34AF319E4BAE}" destId="{40670342-5C47-408A-AB5D-E3CAF7166483}" srcOrd="2" destOrd="0" presId="urn:microsoft.com/office/officeart/2005/8/layout/chart3"/>
    <dgm:cxn modelId="{3662A69C-031A-421B-BCFC-588068933B9A}" type="presParOf" srcId="{7547B854-13B7-4B5F-8C55-34AF319E4BAE}" destId="{D986B1B1-14BB-4BE3-8FB3-7FCEB761CECB}" srcOrd="3" destOrd="0" presId="urn:microsoft.com/office/officeart/2005/8/layout/chart3"/>
    <dgm:cxn modelId="{63C9FCB8-1261-4971-8180-914DF7692FBF}" type="presParOf" srcId="{7547B854-13B7-4B5F-8C55-34AF319E4BAE}" destId="{97A91283-638D-447D-AC6A-EC8C7D073444}" srcOrd="4" destOrd="0" presId="urn:microsoft.com/office/officeart/2005/8/layout/chart3"/>
    <dgm:cxn modelId="{CAF2920D-8A9B-4A98-BD92-4E503C017AAA}" type="presParOf" srcId="{7547B854-13B7-4B5F-8C55-34AF319E4BAE}" destId="{599D210A-BA2E-43C4-B6C4-6C02E8814264}" srcOrd="5" destOrd="0" presId="urn:microsoft.com/office/officeart/2005/8/layout/chart3"/>
    <dgm:cxn modelId="{D15A36DE-1F12-420B-A220-9BE157CEE245}" type="presParOf" srcId="{7547B854-13B7-4B5F-8C55-34AF319E4BAE}" destId="{7FAA345F-53D1-415A-8781-6692AE6A3DA9}" srcOrd="6" destOrd="0" presId="urn:microsoft.com/office/officeart/2005/8/layout/chart3"/>
    <dgm:cxn modelId="{232D3C45-C7B0-4128-ACA4-3660E297B25D}" type="presParOf" srcId="{7547B854-13B7-4B5F-8C55-34AF319E4BAE}" destId="{28C8191F-CBD5-48D7-AC20-6B7077DDAC7E}" srcOrd="7" destOrd="0" presId="urn:microsoft.com/office/officeart/2005/8/layout/chart3"/>
    <dgm:cxn modelId="{60A7DCC0-D60D-45C4-B068-F71070E43A32}" type="presParOf" srcId="{7547B854-13B7-4B5F-8C55-34AF319E4BAE}" destId="{0E67C769-F745-49D4-94E8-969014D4A10C}" srcOrd="8" destOrd="0" presId="urn:microsoft.com/office/officeart/2005/8/layout/chart3"/>
    <dgm:cxn modelId="{352D1AFC-9A99-448C-BE2D-ECC78FC2A414}" type="presParOf" srcId="{7547B854-13B7-4B5F-8C55-34AF319E4BAE}" destId="{1CB121C1-370C-4742-9F45-D93D3EE2CC9F}" srcOrd="9" destOrd="0" presId="urn:microsoft.com/office/officeart/2005/8/layout/chart3"/>
    <dgm:cxn modelId="{48BE9C10-55C2-47F7-8D5C-98E72C9A3080}" type="presParOf" srcId="{7547B854-13B7-4B5F-8C55-34AF319E4BAE}" destId="{050E7E05-7D4D-4C9B-A6FC-EF32F2478746}" srcOrd="10" destOrd="0" presId="urn:microsoft.com/office/officeart/2005/8/layout/chart3"/>
    <dgm:cxn modelId="{68E15769-FF8E-4F0A-AE5C-D35C16F15562}" type="presParOf" srcId="{7547B854-13B7-4B5F-8C55-34AF319E4BAE}" destId="{CCCCBD5A-ACD3-41CB-A894-568C023009E8}" srcOrd="11" destOrd="0" presId="urn:microsoft.com/office/officeart/2005/8/layout/char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ECD782-C03C-43D8-A15A-BAF9691624D7}" type="doc">
      <dgm:prSet loTypeId="urn:microsoft.com/office/officeart/2005/8/layout/process4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5A104875-4F13-4D8A-AE8F-DBCD89705D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Анализ исходного состояния здоровья, физического развития и физической подготовленности дошкольников, их </a:t>
          </a:r>
          <a:r>
            <a:rPr lang="ru-RU" sz="1600" dirty="0" err="1" smtClean="0">
              <a:solidFill>
                <a:schemeClr val="tx1"/>
              </a:solidFill>
            </a:rPr>
            <a:t>валеологических</a:t>
          </a:r>
          <a:r>
            <a:rPr lang="ru-RU" sz="1600" dirty="0" smtClean="0">
              <a:solidFill>
                <a:schemeClr val="tx1"/>
              </a:solidFill>
            </a:rPr>
            <a:t> умений и навыков</a:t>
          </a:r>
          <a:endParaRPr lang="ru-RU" sz="1600" dirty="0">
            <a:solidFill>
              <a:schemeClr val="tx1"/>
            </a:solidFill>
          </a:endParaRPr>
        </a:p>
      </dgm:t>
    </dgm:pt>
    <dgm:pt modelId="{C758FE73-C904-4C16-9A91-616D10E198E4}" type="parTrans" cxnId="{629453F7-F6A3-42BC-B5D2-CDCBF9C48435}">
      <dgm:prSet/>
      <dgm:spPr/>
      <dgm:t>
        <a:bodyPr/>
        <a:lstStyle/>
        <a:p>
          <a:endParaRPr lang="ru-RU"/>
        </a:p>
      </dgm:t>
    </dgm:pt>
    <dgm:pt modelId="{F601F7E2-91B7-4A79-BDDC-B830EC495B56}" type="sibTrans" cxnId="{629453F7-F6A3-42BC-B5D2-CDCBF9C48435}">
      <dgm:prSet/>
      <dgm:spPr/>
      <dgm:t>
        <a:bodyPr/>
        <a:lstStyle/>
        <a:p>
          <a:endParaRPr lang="ru-RU"/>
        </a:p>
      </dgm:t>
    </dgm:pt>
    <dgm:pt modelId="{792CC3E9-3D21-45E2-8C26-4F5B4D80D0B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Организация здоровьесберегающего образовательного пространства в ДОУ.</a:t>
          </a:r>
          <a:endParaRPr lang="ru-RU" sz="1600" dirty="0">
            <a:solidFill>
              <a:schemeClr val="tx1"/>
            </a:solidFill>
          </a:endParaRPr>
        </a:p>
      </dgm:t>
    </dgm:pt>
    <dgm:pt modelId="{825D9194-1401-4A1F-9703-63C458A95948}" type="parTrans" cxnId="{9B210F6F-9848-42A9-AE05-D973F34CB1F0}">
      <dgm:prSet/>
      <dgm:spPr/>
      <dgm:t>
        <a:bodyPr/>
        <a:lstStyle/>
        <a:p>
          <a:endParaRPr lang="ru-RU"/>
        </a:p>
      </dgm:t>
    </dgm:pt>
    <dgm:pt modelId="{3B1C2F1E-5DDA-4D39-B802-9C1A38E85349}" type="sibTrans" cxnId="{9B210F6F-9848-42A9-AE05-D973F34CB1F0}">
      <dgm:prSet/>
      <dgm:spPr/>
      <dgm:t>
        <a:bodyPr/>
        <a:lstStyle/>
        <a:p>
          <a:endParaRPr lang="ru-RU"/>
        </a:p>
      </dgm:t>
    </dgm:pt>
    <dgm:pt modelId="{A9A5BFF6-6976-4A16-A399-FF5E077571A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Установление контактов с социальными партнёрами ДОУ по вопросам здоровьесбережения.</a:t>
          </a:r>
          <a:endParaRPr lang="ru-RU" sz="1600" dirty="0">
            <a:solidFill>
              <a:schemeClr val="tx1"/>
            </a:solidFill>
          </a:endParaRPr>
        </a:p>
      </dgm:t>
    </dgm:pt>
    <dgm:pt modelId="{91E9427A-3CBE-48F3-A70C-2F932D451FCE}" type="parTrans" cxnId="{B0CDDCBD-7FB4-4F9D-B90C-D709E09EFF78}">
      <dgm:prSet/>
      <dgm:spPr/>
      <dgm:t>
        <a:bodyPr/>
        <a:lstStyle/>
        <a:p>
          <a:endParaRPr lang="ru-RU"/>
        </a:p>
      </dgm:t>
    </dgm:pt>
    <dgm:pt modelId="{A87F8F93-9794-409A-94A4-59A26291E74F}" type="sibTrans" cxnId="{B0CDDCBD-7FB4-4F9D-B90C-D709E09EFF78}">
      <dgm:prSet/>
      <dgm:spPr/>
      <dgm:t>
        <a:bodyPr/>
        <a:lstStyle/>
        <a:p>
          <a:endParaRPr lang="ru-RU"/>
        </a:p>
      </dgm:t>
    </dgm:pt>
    <dgm:pt modelId="{59B8F57F-F65B-4FA5-9EC0-7682CED6561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Освоение педагогами ДОУ методик и приёмов здоровьесбережения детей и взрослых ДОУ.</a:t>
          </a:r>
          <a:endParaRPr lang="ru-RU" sz="1600" dirty="0">
            <a:solidFill>
              <a:schemeClr val="tx1"/>
            </a:solidFill>
          </a:endParaRPr>
        </a:p>
      </dgm:t>
    </dgm:pt>
    <dgm:pt modelId="{61BEE8CF-C627-441D-BB1B-295F0255F73F}" type="parTrans" cxnId="{71DE05EC-1AD5-4981-B2D0-29B94CAA67EB}">
      <dgm:prSet/>
      <dgm:spPr/>
      <dgm:t>
        <a:bodyPr/>
        <a:lstStyle/>
        <a:p>
          <a:endParaRPr lang="ru-RU"/>
        </a:p>
      </dgm:t>
    </dgm:pt>
    <dgm:pt modelId="{B3E90CC7-3447-431E-9C84-E509735E4EF8}" type="sibTrans" cxnId="{71DE05EC-1AD5-4981-B2D0-29B94CAA67EB}">
      <dgm:prSet/>
      <dgm:spPr/>
      <dgm:t>
        <a:bodyPr/>
        <a:lstStyle/>
        <a:p>
          <a:endParaRPr lang="ru-RU"/>
        </a:p>
      </dgm:t>
    </dgm:pt>
    <dgm:pt modelId="{745AFD1D-6164-4E4A-91A8-187BCDEB3B5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Внедрение разнообразных форм работы по сохранению и укреплению здоровья для разных категорий детей и взрослых.</a:t>
          </a:r>
          <a:endParaRPr lang="ru-RU" sz="1600" dirty="0">
            <a:solidFill>
              <a:schemeClr val="tx1"/>
            </a:solidFill>
          </a:endParaRPr>
        </a:p>
      </dgm:t>
    </dgm:pt>
    <dgm:pt modelId="{22A96534-6112-4EAB-8903-DA3CA3D531A8}" type="parTrans" cxnId="{93A96734-8A6A-4C78-B2AF-847581BBCECF}">
      <dgm:prSet/>
      <dgm:spPr/>
      <dgm:t>
        <a:bodyPr/>
        <a:lstStyle/>
        <a:p>
          <a:endParaRPr lang="ru-RU"/>
        </a:p>
      </dgm:t>
    </dgm:pt>
    <dgm:pt modelId="{0CFC629F-5C1E-4252-BBE5-A1E026E49344}" type="sibTrans" cxnId="{93A96734-8A6A-4C78-B2AF-847581BBCECF}">
      <dgm:prSet/>
      <dgm:spPr/>
      <dgm:t>
        <a:bodyPr/>
        <a:lstStyle/>
        <a:p>
          <a:endParaRPr lang="ru-RU"/>
        </a:p>
      </dgm:t>
    </dgm:pt>
    <dgm:pt modelId="{3F5843A4-812D-418B-9B99-6B3B5E55425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smtClean="0">
              <a:solidFill>
                <a:schemeClr val="tx1"/>
              </a:solidFill>
            </a:rPr>
            <a:t>Работа валеологической направленности в родителями ДОУ. </a:t>
          </a:r>
          <a:endParaRPr lang="ru-RU" sz="1600" dirty="0">
            <a:solidFill>
              <a:schemeClr val="tx1"/>
            </a:solidFill>
          </a:endParaRPr>
        </a:p>
      </dgm:t>
    </dgm:pt>
    <dgm:pt modelId="{5FDFB6C7-3A07-4669-A64F-A4E695C62AAF}" type="parTrans" cxnId="{954BF7E6-E800-4991-AC34-024B9537FECE}">
      <dgm:prSet/>
      <dgm:spPr/>
      <dgm:t>
        <a:bodyPr/>
        <a:lstStyle/>
        <a:p>
          <a:endParaRPr lang="ru-RU"/>
        </a:p>
      </dgm:t>
    </dgm:pt>
    <dgm:pt modelId="{AFA76EE2-EFBA-4803-8FEE-38E60566CB75}" type="sibTrans" cxnId="{954BF7E6-E800-4991-AC34-024B9537FECE}">
      <dgm:prSet/>
      <dgm:spPr/>
      <dgm:t>
        <a:bodyPr/>
        <a:lstStyle/>
        <a:p>
          <a:endParaRPr lang="ru-RU"/>
        </a:p>
      </dgm:t>
    </dgm:pt>
    <dgm:pt modelId="{6B25202F-F7DF-403B-91C6-0C24D8476DC8}" type="pres">
      <dgm:prSet presAssocID="{98ECD782-C03C-43D8-A15A-BAF9691624D7}" presName="Name0" presStyleCnt="0">
        <dgm:presLayoutVars>
          <dgm:dir/>
          <dgm:animLvl val="lvl"/>
          <dgm:resizeHandles val="exact"/>
        </dgm:presLayoutVars>
      </dgm:prSet>
      <dgm:spPr/>
    </dgm:pt>
    <dgm:pt modelId="{8F42DDA1-6673-4065-A593-906071E5F535}" type="pres">
      <dgm:prSet presAssocID="{3F5843A4-812D-418B-9B99-6B3B5E55425B}" presName="boxAndChildren" presStyleCnt="0"/>
      <dgm:spPr/>
    </dgm:pt>
    <dgm:pt modelId="{B3BC6E83-6F43-479D-916B-6A04EE1A304E}" type="pres">
      <dgm:prSet presAssocID="{3F5843A4-812D-418B-9B99-6B3B5E55425B}" presName="parentTextBox" presStyleLbl="node1" presStyleIdx="0" presStyleCnt="6"/>
      <dgm:spPr/>
    </dgm:pt>
    <dgm:pt modelId="{37650D08-1BED-44D1-AAEB-88BB0DC69ECB}" type="pres">
      <dgm:prSet presAssocID="{0CFC629F-5C1E-4252-BBE5-A1E026E49344}" presName="sp" presStyleCnt="0"/>
      <dgm:spPr/>
    </dgm:pt>
    <dgm:pt modelId="{8751A834-6D24-4D0C-ABCC-77CE38921514}" type="pres">
      <dgm:prSet presAssocID="{745AFD1D-6164-4E4A-91A8-187BCDEB3B56}" presName="arrowAndChildren" presStyleCnt="0"/>
      <dgm:spPr/>
    </dgm:pt>
    <dgm:pt modelId="{E5DF4AD4-CCFC-4508-80FC-AC7B7E388943}" type="pres">
      <dgm:prSet presAssocID="{745AFD1D-6164-4E4A-91A8-187BCDEB3B56}" presName="parentTextArrow" presStyleLbl="node1" presStyleIdx="1" presStyleCnt="6"/>
      <dgm:spPr/>
    </dgm:pt>
    <dgm:pt modelId="{CB4A7866-B6E4-4698-A1B4-838E03D8C42B}" type="pres">
      <dgm:prSet presAssocID="{B3E90CC7-3447-431E-9C84-E509735E4EF8}" presName="sp" presStyleCnt="0"/>
      <dgm:spPr/>
    </dgm:pt>
    <dgm:pt modelId="{BC9337C7-B15D-4E7D-A961-0E475F788C2B}" type="pres">
      <dgm:prSet presAssocID="{59B8F57F-F65B-4FA5-9EC0-7682CED65617}" presName="arrowAndChildren" presStyleCnt="0"/>
      <dgm:spPr/>
    </dgm:pt>
    <dgm:pt modelId="{0CAA6320-14CF-4669-A768-D0FD62179330}" type="pres">
      <dgm:prSet presAssocID="{59B8F57F-F65B-4FA5-9EC0-7682CED65617}" presName="parentTextArrow" presStyleLbl="node1" presStyleIdx="2" presStyleCnt="6"/>
      <dgm:spPr/>
    </dgm:pt>
    <dgm:pt modelId="{D06D8C92-1995-44D2-8096-A8EED125643F}" type="pres">
      <dgm:prSet presAssocID="{A87F8F93-9794-409A-94A4-59A26291E74F}" presName="sp" presStyleCnt="0"/>
      <dgm:spPr/>
    </dgm:pt>
    <dgm:pt modelId="{61EEEF78-F2FA-4228-B507-0F6564591155}" type="pres">
      <dgm:prSet presAssocID="{A9A5BFF6-6976-4A16-A399-FF5E077571A8}" presName="arrowAndChildren" presStyleCnt="0"/>
      <dgm:spPr/>
    </dgm:pt>
    <dgm:pt modelId="{57AD30A7-12EF-483C-9749-897580987F55}" type="pres">
      <dgm:prSet presAssocID="{A9A5BFF6-6976-4A16-A399-FF5E077571A8}" presName="parentTextArrow" presStyleLbl="node1" presStyleIdx="3" presStyleCnt="6"/>
      <dgm:spPr/>
    </dgm:pt>
    <dgm:pt modelId="{B71A6333-761B-4CF6-82CB-7EBB706A97E8}" type="pres">
      <dgm:prSet presAssocID="{3B1C2F1E-5DDA-4D39-B802-9C1A38E85349}" presName="sp" presStyleCnt="0"/>
      <dgm:spPr/>
    </dgm:pt>
    <dgm:pt modelId="{CFE0C86A-83AD-4B52-B719-5E45A2FF742D}" type="pres">
      <dgm:prSet presAssocID="{792CC3E9-3D21-45E2-8C26-4F5B4D80D0BA}" presName="arrowAndChildren" presStyleCnt="0"/>
      <dgm:spPr/>
    </dgm:pt>
    <dgm:pt modelId="{7431D61E-5BAA-434B-BC68-C2F16ADEDEFF}" type="pres">
      <dgm:prSet presAssocID="{792CC3E9-3D21-45E2-8C26-4F5B4D80D0BA}" presName="parentTextArrow" presStyleLbl="node1" presStyleIdx="4" presStyleCnt="6"/>
      <dgm:spPr/>
    </dgm:pt>
    <dgm:pt modelId="{6E5925E3-608F-48F0-88CD-52CFE8472669}" type="pres">
      <dgm:prSet presAssocID="{F601F7E2-91B7-4A79-BDDC-B830EC495B56}" presName="sp" presStyleCnt="0"/>
      <dgm:spPr/>
    </dgm:pt>
    <dgm:pt modelId="{B4C7CA45-46C9-43ED-9FF0-80FB4016C21D}" type="pres">
      <dgm:prSet presAssocID="{5A104875-4F13-4D8A-AE8F-DBCD89705D14}" presName="arrowAndChildren" presStyleCnt="0"/>
      <dgm:spPr/>
    </dgm:pt>
    <dgm:pt modelId="{417092AB-BB1D-4F5F-9567-794856D179B3}" type="pres">
      <dgm:prSet presAssocID="{5A104875-4F13-4D8A-AE8F-DBCD89705D14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1F72194E-B2C5-4D5C-B276-633265BC0E54}" type="presOf" srcId="{5A104875-4F13-4D8A-AE8F-DBCD89705D14}" destId="{417092AB-BB1D-4F5F-9567-794856D179B3}" srcOrd="0" destOrd="0" presId="urn:microsoft.com/office/officeart/2005/8/layout/process4"/>
    <dgm:cxn modelId="{1DC368E5-C624-4291-AD33-05B909A143EF}" type="presOf" srcId="{745AFD1D-6164-4E4A-91A8-187BCDEB3B56}" destId="{E5DF4AD4-CCFC-4508-80FC-AC7B7E388943}" srcOrd="0" destOrd="0" presId="urn:microsoft.com/office/officeart/2005/8/layout/process4"/>
    <dgm:cxn modelId="{93A96734-8A6A-4C78-B2AF-847581BBCECF}" srcId="{98ECD782-C03C-43D8-A15A-BAF9691624D7}" destId="{745AFD1D-6164-4E4A-91A8-187BCDEB3B56}" srcOrd="4" destOrd="0" parTransId="{22A96534-6112-4EAB-8903-DA3CA3D531A8}" sibTransId="{0CFC629F-5C1E-4252-BBE5-A1E026E49344}"/>
    <dgm:cxn modelId="{3062ABE9-517D-4B23-A9E8-3ECB3073EB78}" type="presOf" srcId="{3F5843A4-812D-418B-9B99-6B3B5E55425B}" destId="{B3BC6E83-6F43-479D-916B-6A04EE1A304E}" srcOrd="0" destOrd="0" presId="urn:microsoft.com/office/officeart/2005/8/layout/process4"/>
    <dgm:cxn modelId="{629453F7-F6A3-42BC-B5D2-CDCBF9C48435}" srcId="{98ECD782-C03C-43D8-A15A-BAF9691624D7}" destId="{5A104875-4F13-4D8A-AE8F-DBCD89705D14}" srcOrd="0" destOrd="0" parTransId="{C758FE73-C904-4C16-9A91-616D10E198E4}" sibTransId="{F601F7E2-91B7-4A79-BDDC-B830EC495B56}"/>
    <dgm:cxn modelId="{DF7B394A-E879-4579-890E-63681AFC08FF}" type="presOf" srcId="{A9A5BFF6-6976-4A16-A399-FF5E077571A8}" destId="{57AD30A7-12EF-483C-9749-897580987F55}" srcOrd="0" destOrd="0" presId="urn:microsoft.com/office/officeart/2005/8/layout/process4"/>
    <dgm:cxn modelId="{9B210F6F-9848-42A9-AE05-D973F34CB1F0}" srcId="{98ECD782-C03C-43D8-A15A-BAF9691624D7}" destId="{792CC3E9-3D21-45E2-8C26-4F5B4D80D0BA}" srcOrd="1" destOrd="0" parTransId="{825D9194-1401-4A1F-9703-63C458A95948}" sibTransId="{3B1C2F1E-5DDA-4D39-B802-9C1A38E85349}"/>
    <dgm:cxn modelId="{1691C406-F3BD-4FF8-A93F-23FD519004AD}" type="presOf" srcId="{98ECD782-C03C-43D8-A15A-BAF9691624D7}" destId="{6B25202F-F7DF-403B-91C6-0C24D8476DC8}" srcOrd="0" destOrd="0" presId="urn:microsoft.com/office/officeart/2005/8/layout/process4"/>
    <dgm:cxn modelId="{71DE05EC-1AD5-4981-B2D0-29B94CAA67EB}" srcId="{98ECD782-C03C-43D8-A15A-BAF9691624D7}" destId="{59B8F57F-F65B-4FA5-9EC0-7682CED65617}" srcOrd="3" destOrd="0" parTransId="{61BEE8CF-C627-441D-BB1B-295F0255F73F}" sibTransId="{B3E90CC7-3447-431E-9C84-E509735E4EF8}"/>
    <dgm:cxn modelId="{B0CDDCBD-7FB4-4F9D-B90C-D709E09EFF78}" srcId="{98ECD782-C03C-43D8-A15A-BAF9691624D7}" destId="{A9A5BFF6-6976-4A16-A399-FF5E077571A8}" srcOrd="2" destOrd="0" parTransId="{91E9427A-3CBE-48F3-A70C-2F932D451FCE}" sibTransId="{A87F8F93-9794-409A-94A4-59A26291E74F}"/>
    <dgm:cxn modelId="{013D0CD9-A186-4E1A-8EB6-55213741F0CD}" type="presOf" srcId="{792CC3E9-3D21-45E2-8C26-4F5B4D80D0BA}" destId="{7431D61E-5BAA-434B-BC68-C2F16ADEDEFF}" srcOrd="0" destOrd="0" presId="urn:microsoft.com/office/officeart/2005/8/layout/process4"/>
    <dgm:cxn modelId="{EC000C58-C258-44EB-B82E-0DEA8AF36847}" type="presOf" srcId="{59B8F57F-F65B-4FA5-9EC0-7682CED65617}" destId="{0CAA6320-14CF-4669-A768-D0FD62179330}" srcOrd="0" destOrd="0" presId="urn:microsoft.com/office/officeart/2005/8/layout/process4"/>
    <dgm:cxn modelId="{954BF7E6-E800-4991-AC34-024B9537FECE}" srcId="{98ECD782-C03C-43D8-A15A-BAF9691624D7}" destId="{3F5843A4-812D-418B-9B99-6B3B5E55425B}" srcOrd="5" destOrd="0" parTransId="{5FDFB6C7-3A07-4669-A64F-A4E695C62AAF}" sibTransId="{AFA76EE2-EFBA-4803-8FEE-38E60566CB75}"/>
    <dgm:cxn modelId="{66F8429E-245E-4773-ADE1-18CF7703DB06}" type="presParOf" srcId="{6B25202F-F7DF-403B-91C6-0C24D8476DC8}" destId="{8F42DDA1-6673-4065-A593-906071E5F535}" srcOrd="0" destOrd="0" presId="urn:microsoft.com/office/officeart/2005/8/layout/process4"/>
    <dgm:cxn modelId="{C7C1C910-EA2E-496C-98CD-7E8570BAE541}" type="presParOf" srcId="{8F42DDA1-6673-4065-A593-906071E5F535}" destId="{B3BC6E83-6F43-479D-916B-6A04EE1A304E}" srcOrd="0" destOrd="0" presId="urn:microsoft.com/office/officeart/2005/8/layout/process4"/>
    <dgm:cxn modelId="{73A278DD-4248-433F-9FA0-911E0265F77D}" type="presParOf" srcId="{6B25202F-F7DF-403B-91C6-0C24D8476DC8}" destId="{37650D08-1BED-44D1-AAEB-88BB0DC69ECB}" srcOrd="1" destOrd="0" presId="urn:microsoft.com/office/officeart/2005/8/layout/process4"/>
    <dgm:cxn modelId="{AA9843C2-E2BE-4C39-92EE-CCB1206D6785}" type="presParOf" srcId="{6B25202F-F7DF-403B-91C6-0C24D8476DC8}" destId="{8751A834-6D24-4D0C-ABCC-77CE38921514}" srcOrd="2" destOrd="0" presId="urn:microsoft.com/office/officeart/2005/8/layout/process4"/>
    <dgm:cxn modelId="{89A0A9A7-8499-49B6-BC8B-3652A362F185}" type="presParOf" srcId="{8751A834-6D24-4D0C-ABCC-77CE38921514}" destId="{E5DF4AD4-CCFC-4508-80FC-AC7B7E388943}" srcOrd="0" destOrd="0" presId="urn:microsoft.com/office/officeart/2005/8/layout/process4"/>
    <dgm:cxn modelId="{4ACB15AE-3661-4FC8-8549-D02E6EDDCC33}" type="presParOf" srcId="{6B25202F-F7DF-403B-91C6-0C24D8476DC8}" destId="{CB4A7866-B6E4-4698-A1B4-838E03D8C42B}" srcOrd="3" destOrd="0" presId="urn:microsoft.com/office/officeart/2005/8/layout/process4"/>
    <dgm:cxn modelId="{158D10BF-F41A-445F-82BC-0C9BA38D44BB}" type="presParOf" srcId="{6B25202F-F7DF-403B-91C6-0C24D8476DC8}" destId="{BC9337C7-B15D-4E7D-A961-0E475F788C2B}" srcOrd="4" destOrd="0" presId="urn:microsoft.com/office/officeart/2005/8/layout/process4"/>
    <dgm:cxn modelId="{1B15672C-0F05-4A12-94F6-643B9CEF3AEF}" type="presParOf" srcId="{BC9337C7-B15D-4E7D-A961-0E475F788C2B}" destId="{0CAA6320-14CF-4669-A768-D0FD62179330}" srcOrd="0" destOrd="0" presId="urn:microsoft.com/office/officeart/2005/8/layout/process4"/>
    <dgm:cxn modelId="{8C217835-5230-40CC-9F31-7308274EB29D}" type="presParOf" srcId="{6B25202F-F7DF-403B-91C6-0C24D8476DC8}" destId="{D06D8C92-1995-44D2-8096-A8EED125643F}" srcOrd="5" destOrd="0" presId="urn:microsoft.com/office/officeart/2005/8/layout/process4"/>
    <dgm:cxn modelId="{9081651E-FBAE-418B-AC9F-059FFB4EFEAA}" type="presParOf" srcId="{6B25202F-F7DF-403B-91C6-0C24D8476DC8}" destId="{61EEEF78-F2FA-4228-B507-0F6564591155}" srcOrd="6" destOrd="0" presId="urn:microsoft.com/office/officeart/2005/8/layout/process4"/>
    <dgm:cxn modelId="{7A657B8A-659C-4366-9E81-ACEDF44D4D30}" type="presParOf" srcId="{61EEEF78-F2FA-4228-B507-0F6564591155}" destId="{57AD30A7-12EF-483C-9749-897580987F55}" srcOrd="0" destOrd="0" presId="urn:microsoft.com/office/officeart/2005/8/layout/process4"/>
    <dgm:cxn modelId="{4C3D48D4-A01C-4302-B3C4-46524A6709B9}" type="presParOf" srcId="{6B25202F-F7DF-403B-91C6-0C24D8476DC8}" destId="{B71A6333-761B-4CF6-82CB-7EBB706A97E8}" srcOrd="7" destOrd="0" presId="urn:microsoft.com/office/officeart/2005/8/layout/process4"/>
    <dgm:cxn modelId="{30DC8602-7D51-4DB2-9B7C-32525E1BF1A2}" type="presParOf" srcId="{6B25202F-F7DF-403B-91C6-0C24D8476DC8}" destId="{CFE0C86A-83AD-4B52-B719-5E45A2FF742D}" srcOrd="8" destOrd="0" presId="urn:microsoft.com/office/officeart/2005/8/layout/process4"/>
    <dgm:cxn modelId="{AC914F9A-A91F-47D1-A61B-3ACDCAE328FF}" type="presParOf" srcId="{CFE0C86A-83AD-4B52-B719-5E45A2FF742D}" destId="{7431D61E-5BAA-434B-BC68-C2F16ADEDEFF}" srcOrd="0" destOrd="0" presId="urn:microsoft.com/office/officeart/2005/8/layout/process4"/>
    <dgm:cxn modelId="{66559BB1-73F2-4069-B58C-BDAD01E829E8}" type="presParOf" srcId="{6B25202F-F7DF-403B-91C6-0C24D8476DC8}" destId="{6E5925E3-608F-48F0-88CD-52CFE8472669}" srcOrd="9" destOrd="0" presId="urn:microsoft.com/office/officeart/2005/8/layout/process4"/>
    <dgm:cxn modelId="{37810081-9B7F-4147-96D2-48CB28F2F6DD}" type="presParOf" srcId="{6B25202F-F7DF-403B-91C6-0C24D8476DC8}" destId="{B4C7CA45-46C9-43ED-9FF0-80FB4016C21D}" srcOrd="10" destOrd="0" presId="urn:microsoft.com/office/officeart/2005/8/layout/process4"/>
    <dgm:cxn modelId="{E909107C-2FA9-44EE-B903-93271E0F17B7}" type="presParOf" srcId="{B4C7CA45-46C9-43ED-9FF0-80FB4016C21D}" destId="{417092AB-BB1D-4F5F-9567-794856D179B3}" srcOrd="0" destOrd="0" presId="urn:microsoft.com/office/officeart/2005/8/layout/process4"/>
  </dgm:cxnLst>
  <dgm:bg>
    <a:effectLst>
      <a:innerShdw blurRad="63500" dist="50800" dir="13500000">
        <a:prstClr val="black">
          <a:alpha val="50000"/>
        </a:prstClr>
      </a:innerShdw>
    </a:effectLst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043834-B8D3-40CA-8E52-AB8696E19548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9730A1-35A3-4E70-8E32-5E3223A0FC0C}">
      <dgm:prSet custT="1"/>
      <dgm:spPr/>
      <dgm:t>
        <a:bodyPr/>
        <a:lstStyle/>
        <a:p>
          <a:pPr rtl="0"/>
          <a:r>
            <a:rPr lang="ru-RU" sz="1800" dirty="0" smtClean="0"/>
            <a:t>Информационные стенды для родителей в каждой возрастной группе работают рубрики, освещающие вопросы оздоровления без лекарств (комплексы упражнений для профилактики нарушений опорно-двигательного аппарата, органов зрения, для развития общей и мелкой моторики, пальчиковые игры</a:t>
          </a:r>
          <a:endParaRPr lang="ru-RU" sz="1800" dirty="0"/>
        </a:p>
      </dgm:t>
    </dgm:pt>
    <dgm:pt modelId="{32B61B6C-A306-463F-B2D6-FA6059B9CF6D}" type="parTrans" cxnId="{1E8BEA66-C191-48E4-BBA8-3A57E5BF35BA}">
      <dgm:prSet/>
      <dgm:spPr/>
      <dgm:t>
        <a:bodyPr/>
        <a:lstStyle/>
        <a:p>
          <a:endParaRPr lang="ru-RU" sz="1800"/>
        </a:p>
      </dgm:t>
    </dgm:pt>
    <dgm:pt modelId="{35E025A6-DE1F-4B74-B737-41C3820855F5}" type="sibTrans" cxnId="{1E8BEA66-C191-48E4-BBA8-3A57E5BF35BA}">
      <dgm:prSet/>
      <dgm:spPr/>
      <dgm:t>
        <a:bodyPr/>
        <a:lstStyle/>
        <a:p>
          <a:endParaRPr lang="ru-RU" sz="1800"/>
        </a:p>
      </dgm:t>
    </dgm:pt>
    <dgm:pt modelId="{5347A348-C056-44C2-B747-EA1D1CC90FD9}">
      <dgm:prSet custT="1"/>
      <dgm:spPr/>
      <dgm:t>
        <a:bodyPr/>
        <a:lstStyle/>
        <a:p>
          <a:pPr rtl="0"/>
          <a:r>
            <a:rPr lang="ru-RU" sz="1800" dirty="0" smtClean="0"/>
            <a:t>Информационные стенды медицинских работников о медицинской профилактической работе с детьми в ДОУ</a:t>
          </a:r>
          <a:endParaRPr lang="ru-RU" sz="1800" dirty="0"/>
        </a:p>
      </dgm:t>
    </dgm:pt>
    <dgm:pt modelId="{7544BD0F-496D-4931-BF45-AD2DFFBF8B03}" type="parTrans" cxnId="{B05C9CA0-87B2-4E1A-BD89-00241FD1FEB6}">
      <dgm:prSet/>
      <dgm:spPr/>
      <dgm:t>
        <a:bodyPr/>
        <a:lstStyle/>
        <a:p>
          <a:endParaRPr lang="ru-RU" sz="1800"/>
        </a:p>
      </dgm:t>
    </dgm:pt>
    <dgm:pt modelId="{708A5A26-FD78-4C42-9395-C928BF6D9DD2}" type="sibTrans" cxnId="{B05C9CA0-87B2-4E1A-BD89-00241FD1FEB6}">
      <dgm:prSet/>
      <dgm:spPr/>
      <dgm:t>
        <a:bodyPr/>
        <a:lstStyle/>
        <a:p>
          <a:endParaRPr lang="ru-RU" sz="1800"/>
        </a:p>
      </dgm:t>
    </dgm:pt>
    <dgm:pt modelId="{785BBF25-8B41-4B9B-A40D-4F8A23B58ACE}">
      <dgm:prSet custT="1"/>
      <dgm:spPr/>
      <dgm:t>
        <a:bodyPr/>
        <a:lstStyle/>
        <a:p>
          <a:pPr rtl="0"/>
          <a:r>
            <a:rPr lang="ru-RU" sz="1800" dirty="0" smtClean="0"/>
            <a:t>Приобщение родителей  к участию в физкультурно-массовых мероприятиях ДОУ (соревнования, спортивные праздники, дни открытых дверей, Дни и Недели здоровья, встречи детей ДОУ с родителями-спортсменами и др.)</a:t>
          </a:r>
          <a:endParaRPr lang="ru-RU" sz="1800" dirty="0"/>
        </a:p>
      </dgm:t>
    </dgm:pt>
    <dgm:pt modelId="{176E0C92-F263-439E-88D9-2D7AA207A743}" type="parTrans" cxnId="{54C1A103-F9CB-4045-851F-639F24E14047}">
      <dgm:prSet/>
      <dgm:spPr/>
      <dgm:t>
        <a:bodyPr/>
        <a:lstStyle/>
        <a:p>
          <a:endParaRPr lang="ru-RU" sz="1800"/>
        </a:p>
      </dgm:t>
    </dgm:pt>
    <dgm:pt modelId="{E99AFC3A-56D9-4D9E-ABD8-D0FAAD155CBA}" type="sibTrans" cxnId="{54C1A103-F9CB-4045-851F-639F24E14047}">
      <dgm:prSet/>
      <dgm:spPr/>
      <dgm:t>
        <a:bodyPr/>
        <a:lstStyle/>
        <a:p>
          <a:endParaRPr lang="ru-RU" sz="1800"/>
        </a:p>
      </dgm:t>
    </dgm:pt>
    <dgm:pt modelId="{CBF2EBF3-1ADC-4365-AB41-9BDB66D24E33}">
      <dgm:prSet custT="1"/>
      <dgm:spPr/>
      <dgm:t>
        <a:bodyPr/>
        <a:lstStyle/>
        <a:p>
          <a:pPr rtl="0"/>
          <a:r>
            <a:rPr lang="ru-RU" sz="1800" dirty="0" smtClean="0"/>
            <a:t>Консультации, беседы с родителями по вопросам </a:t>
          </a:r>
          <a:r>
            <a:rPr lang="ru-RU" sz="1800" dirty="0" err="1" smtClean="0"/>
            <a:t>здоровьесбережения</a:t>
          </a:r>
          <a:endParaRPr lang="ru-RU" sz="1800" dirty="0"/>
        </a:p>
      </dgm:t>
    </dgm:pt>
    <dgm:pt modelId="{7B71103D-5202-4DFF-A252-4A3C6876DE2B}" type="parTrans" cxnId="{4347A236-6331-4BCC-A486-227E9A126F28}">
      <dgm:prSet/>
      <dgm:spPr/>
      <dgm:t>
        <a:bodyPr/>
        <a:lstStyle/>
        <a:p>
          <a:endParaRPr lang="ru-RU" sz="1800"/>
        </a:p>
      </dgm:t>
    </dgm:pt>
    <dgm:pt modelId="{57D6DC0C-B23A-4B4B-AFEB-9FAA291E95B0}" type="sibTrans" cxnId="{4347A236-6331-4BCC-A486-227E9A126F28}">
      <dgm:prSet/>
      <dgm:spPr/>
      <dgm:t>
        <a:bodyPr/>
        <a:lstStyle/>
        <a:p>
          <a:endParaRPr lang="ru-RU" sz="1800"/>
        </a:p>
      </dgm:t>
    </dgm:pt>
    <dgm:pt modelId="{F2346051-284A-4D9B-BEC6-5DC8C9536CCC}" type="pres">
      <dgm:prSet presAssocID="{F5043834-B8D3-40CA-8E52-AB8696E19548}" presName="diagram" presStyleCnt="0">
        <dgm:presLayoutVars>
          <dgm:dir/>
          <dgm:resizeHandles val="exact"/>
        </dgm:presLayoutVars>
      </dgm:prSet>
      <dgm:spPr/>
    </dgm:pt>
    <dgm:pt modelId="{409A1FB0-1A7C-44A6-B568-81B5E354AA11}" type="pres">
      <dgm:prSet presAssocID="{FA9730A1-35A3-4E70-8E32-5E3223A0FC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77A76-503C-4A5B-AF8E-A0E1F56AF274}" type="pres">
      <dgm:prSet presAssocID="{35E025A6-DE1F-4B74-B737-41C3820855F5}" presName="sibTrans" presStyleCnt="0"/>
      <dgm:spPr/>
    </dgm:pt>
    <dgm:pt modelId="{B33C28E5-6AAB-4146-875D-BCD36B4D20C3}" type="pres">
      <dgm:prSet presAssocID="{5347A348-C056-44C2-B747-EA1D1CC90FD9}" presName="node" presStyleLbl="node1" presStyleIdx="1" presStyleCnt="4">
        <dgm:presLayoutVars>
          <dgm:bulletEnabled val="1"/>
        </dgm:presLayoutVars>
      </dgm:prSet>
      <dgm:spPr/>
    </dgm:pt>
    <dgm:pt modelId="{C7FF4A11-472C-4506-881C-F18DF2B97497}" type="pres">
      <dgm:prSet presAssocID="{708A5A26-FD78-4C42-9395-C928BF6D9DD2}" presName="sibTrans" presStyleCnt="0"/>
      <dgm:spPr/>
    </dgm:pt>
    <dgm:pt modelId="{7047E9F8-58E9-4756-ACE3-2FB8F3FEB8CE}" type="pres">
      <dgm:prSet presAssocID="{785BBF25-8B41-4B9B-A40D-4F8A23B58A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66972-A3AA-4A6B-A2EF-08A03EA3EDDB}" type="pres">
      <dgm:prSet presAssocID="{E99AFC3A-56D9-4D9E-ABD8-D0FAAD155CBA}" presName="sibTrans" presStyleCnt="0"/>
      <dgm:spPr/>
    </dgm:pt>
    <dgm:pt modelId="{0984A05D-94CE-4497-9FB3-883117B58E28}" type="pres">
      <dgm:prSet presAssocID="{CBF2EBF3-1ADC-4365-AB41-9BDB66D24E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268D30-183E-4716-AAA7-D197312CAD69}" type="presOf" srcId="{FA9730A1-35A3-4E70-8E32-5E3223A0FC0C}" destId="{409A1FB0-1A7C-44A6-B568-81B5E354AA11}" srcOrd="0" destOrd="0" presId="urn:microsoft.com/office/officeart/2005/8/layout/default"/>
    <dgm:cxn modelId="{841815D0-AB7D-44B4-94E2-8FC9134B4F60}" type="presOf" srcId="{CBF2EBF3-1ADC-4365-AB41-9BDB66D24E33}" destId="{0984A05D-94CE-4497-9FB3-883117B58E28}" srcOrd="0" destOrd="0" presId="urn:microsoft.com/office/officeart/2005/8/layout/default"/>
    <dgm:cxn modelId="{2F1F61EC-216B-4A40-A491-0AA013EA2148}" type="presOf" srcId="{785BBF25-8B41-4B9B-A40D-4F8A23B58ACE}" destId="{7047E9F8-58E9-4756-ACE3-2FB8F3FEB8CE}" srcOrd="0" destOrd="0" presId="urn:microsoft.com/office/officeart/2005/8/layout/default"/>
    <dgm:cxn modelId="{54C1A103-F9CB-4045-851F-639F24E14047}" srcId="{F5043834-B8D3-40CA-8E52-AB8696E19548}" destId="{785BBF25-8B41-4B9B-A40D-4F8A23B58ACE}" srcOrd="2" destOrd="0" parTransId="{176E0C92-F263-439E-88D9-2D7AA207A743}" sibTransId="{E99AFC3A-56D9-4D9E-ABD8-D0FAAD155CBA}"/>
    <dgm:cxn modelId="{1E8BEA66-C191-48E4-BBA8-3A57E5BF35BA}" srcId="{F5043834-B8D3-40CA-8E52-AB8696E19548}" destId="{FA9730A1-35A3-4E70-8E32-5E3223A0FC0C}" srcOrd="0" destOrd="0" parTransId="{32B61B6C-A306-463F-B2D6-FA6059B9CF6D}" sibTransId="{35E025A6-DE1F-4B74-B737-41C3820855F5}"/>
    <dgm:cxn modelId="{94E27716-C968-4E4D-A42C-CC4012370338}" type="presOf" srcId="{5347A348-C056-44C2-B747-EA1D1CC90FD9}" destId="{B33C28E5-6AAB-4146-875D-BCD36B4D20C3}" srcOrd="0" destOrd="0" presId="urn:microsoft.com/office/officeart/2005/8/layout/default"/>
    <dgm:cxn modelId="{B05C9CA0-87B2-4E1A-BD89-00241FD1FEB6}" srcId="{F5043834-B8D3-40CA-8E52-AB8696E19548}" destId="{5347A348-C056-44C2-B747-EA1D1CC90FD9}" srcOrd="1" destOrd="0" parTransId="{7544BD0F-496D-4931-BF45-AD2DFFBF8B03}" sibTransId="{708A5A26-FD78-4C42-9395-C928BF6D9DD2}"/>
    <dgm:cxn modelId="{4347A236-6331-4BCC-A486-227E9A126F28}" srcId="{F5043834-B8D3-40CA-8E52-AB8696E19548}" destId="{CBF2EBF3-1ADC-4365-AB41-9BDB66D24E33}" srcOrd="3" destOrd="0" parTransId="{7B71103D-5202-4DFF-A252-4A3C6876DE2B}" sibTransId="{57D6DC0C-B23A-4B4B-AFEB-9FAA291E95B0}"/>
    <dgm:cxn modelId="{F8FEF9A0-BC3B-4487-809F-CA95BB7D18C4}" type="presOf" srcId="{F5043834-B8D3-40CA-8E52-AB8696E19548}" destId="{F2346051-284A-4D9B-BEC6-5DC8C9536CCC}" srcOrd="0" destOrd="0" presId="urn:microsoft.com/office/officeart/2005/8/layout/default"/>
    <dgm:cxn modelId="{FBBCD92B-A9FC-4DC9-86E5-A31253F35990}" type="presParOf" srcId="{F2346051-284A-4D9B-BEC6-5DC8C9536CCC}" destId="{409A1FB0-1A7C-44A6-B568-81B5E354AA11}" srcOrd="0" destOrd="0" presId="urn:microsoft.com/office/officeart/2005/8/layout/default"/>
    <dgm:cxn modelId="{1E2DEC99-D213-4F73-9100-60FECC6B8F1E}" type="presParOf" srcId="{F2346051-284A-4D9B-BEC6-5DC8C9536CCC}" destId="{09077A76-503C-4A5B-AF8E-A0E1F56AF274}" srcOrd="1" destOrd="0" presId="urn:microsoft.com/office/officeart/2005/8/layout/default"/>
    <dgm:cxn modelId="{4EE094A9-D32C-4AF0-9211-0927ADBB95DA}" type="presParOf" srcId="{F2346051-284A-4D9B-BEC6-5DC8C9536CCC}" destId="{B33C28E5-6AAB-4146-875D-BCD36B4D20C3}" srcOrd="2" destOrd="0" presId="urn:microsoft.com/office/officeart/2005/8/layout/default"/>
    <dgm:cxn modelId="{A048F4CA-CFBC-403D-8EA6-5B7A92BEB1FD}" type="presParOf" srcId="{F2346051-284A-4D9B-BEC6-5DC8C9536CCC}" destId="{C7FF4A11-472C-4506-881C-F18DF2B97497}" srcOrd="3" destOrd="0" presId="urn:microsoft.com/office/officeart/2005/8/layout/default"/>
    <dgm:cxn modelId="{7774F1EB-86D1-481B-AE03-28CA94AC3834}" type="presParOf" srcId="{F2346051-284A-4D9B-BEC6-5DC8C9536CCC}" destId="{7047E9F8-58E9-4756-ACE3-2FB8F3FEB8CE}" srcOrd="4" destOrd="0" presId="urn:microsoft.com/office/officeart/2005/8/layout/default"/>
    <dgm:cxn modelId="{27F78337-7DA3-496E-9AA5-53DF1722A266}" type="presParOf" srcId="{F2346051-284A-4D9B-BEC6-5DC8C9536CCC}" destId="{36F66972-A3AA-4A6B-A2EF-08A03EA3EDDB}" srcOrd="5" destOrd="0" presId="urn:microsoft.com/office/officeart/2005/8/layout/default"/>
    <dgm:cxn modelId="{B8234BFF-45AB-42BD-BDC9-9FEE2063C980}" type="presParOf" srcId="{F2346051-284A-4D9B-BEC6-5DC8C9536CCC}" destId="{0984A05D-94CE-4497-9FB3-883117B58E28}" srcOrd="6" destOrd="0" presId="urn:microsoft.com/office/officeart/2005/8/layout/default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DE1270-F18C-485D-B51A-62D9569A3D74}">
      <dsp:nvSpPr>
        <dsp:cNvPr id="0" name=""/>
        <dsp:cNvSpPr/>
      </dsp:nvSpPr>
      <dsp:spPr>
        <a:xfrm>
          <a:off x="41518" y="1482213"/>
          <a:ext cx="3036974" cy="228985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  <a:latin typeface="Georgia" pitchFamily="18" charset="0"/>
            </a:rPr>
            <a:t>Качество приспособления организма к условиям внешней среды</a:t>
          </a:r>
          <a:endParaRPr lang="ru-RU" sz="2000" kern="1200" dirty="0">
            <a:solidFill>
              <a:srgbClr val="FFFF00"/>
            </a:solidFill>
            <a:latin typeface="Georgia" pitchFamily="18" charset="0"/>
          </a:endParaRPr>
        </a:p>
      </dsp:txBody>
      <dsp:txXfrm>
        <a:off x="41518" y="1482213"/>
        <a:ext cx="3036974" cy="2289857"/>
      </dsp:txXfrm>
    </dsp:sp>
    <dsp:sp modelId="{CF17B62C-D594-4FAD-9255-3F0FF36DBAF1}">
      <dsp:nvSpPr>
        <dsp:cNvPr id="0" name=""/>
        <dsp:cNvSpPr/>
      </dsp:nvSpPr>
      <dsp:spPr>
        <a:xfrm>
          <a:off x="1088171" y="3985534"/>
          <a:ext cx="977879" cy="97787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088171" y="3985534"/>
        <a:ext cx="977879" cy="977879"/>
      </dsp:txXfrm>
    </dsp:sp>
    <dsp:sp modelId="{204F4191-D29F-41D8-9979-8A60441D6DD7}">
      <dsp:nvSpPr>
        <dsp:cNvPr id="0" name=""/>
        <dsp:cNvSpPr/>
      </dsp:nvSpPr>
      <dsp:spPr>
        <a:xfrm>
          <a:off x="2597502" y="3546029"/>
          <a:ext cx="3271952" cy="214260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  <a:latin typeface="Georgia" pitchFamily="18" charset="0"/>
            </a:rPr>
            <a:t>Итог  процесса взаимодействия внешних и внутренних факторов</a:t>
          </a:r>
          <a:endParaRPr lang="ru-RU" sz="2000" kern="1200" dirty="0">
            <a:solidFill>
              <a:srgbClr val="FFFF00"/>
            </a:solidFill>
            <a:latin typeface="Georgia" pitchFamily="18" charset="0"/>
          </a:endParaRPr>
        </a:p>
      </dsp:txBody>
      <dsp:txXfrm>
        <a:off x="2597502" y="3546029"/>
        <a:ext cx="3271952" cy="2142602"/>
      </dsp:txXfrm>
    </dsp:sp>
    <dsp:sp modelId="{1927E7FB-AF5B-4D0C-B3F7-F64737371B26}">
      <dsp:nvSpPr>
        <dsp:cNvPr id="0" name=""/>
        <dsp:cNvSpPr/>
      </dsp:nvSpPr>
      <dsp:spPr>
        <a:xfrm rot="19216643">
          <a:off x="3813585" y="1830936"/>
          <a:ext cx="999762" cy="1253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 rot="19216643">
        <a:off x="3813585" y="1830936"/>
        <a:ext cx="999762" cy="1253668"/>
      </dsp:txXfrm>
    </dsp:sp>
    <dsp:sp modelId="{5D5EB118-7B89-4DED-B4B1-56EDD0B16CD1}">
      <dsp:nvSpPr>
        <dsp:cNvPr id="0" name=""/>
        <dsp:cNvSpPr/>
      </dsp:nvSpPr>
      <dsp:spPr>
        <a:xfrm>
          <a:off x="4479882" y="377816"/>
          <a:ext cx="3371999" cy="108028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FFFF00"/>
              </a:solidFill>
              <a:latin typeface="Georgia" pitchFamily="18" charset="0"/>
            </a:rPr>
            <a:t>здоровье</a:t>
          </a:r>
          <a:endParaRPr lang="ru-RU" sz="3700" b="1" kern="1200" dirty="0">
            <a:solidFill>
              <a:srgbClr val="FFFF00"/>
            </a:solidFill>
            <a:latin typeface="Georgia" pitchFamily="18" charset="0"/>
          </a:endParaRPr>
        </a:p>
      </dsp:txBody>
      <dsp:txXfrm>
        <a:off x="4479882" y="377816"/>
        <a:ext cx="3371999" cy="1080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3A890-78FC-40B4-8CAC-6B86A808C39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A8C9C-15B8-4ED2-8EEB-61CA1C1A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8C9C-15B8-4ED2-8EEB-61CA1C1A9B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8C9C-15B8-4ED2-8EEB-61CA1C1A9B8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A56A-FB4D-42D6-877D-1185FBC5268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D9C8-4D1F-4587-A966-974631E91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.edu54.ru/misc1/vospitatel/detsa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moldova.com/uimg/YogaCentru/ansuyyoga090910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54.radikal.ru/i146/0908/eb/57310bc6317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craven.k12.nc.us/AWE/pics/kindie/anim2113_thm.jpg" TargetMode="Externa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lon-retail.co.uk/ekmps/shops/avalonretail/resources/Design/rain-clou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zformata.ru/content/Images/000/003/333/image333358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paesedeibambinichesorridono.it/images/marmocchi/oroscopo/indiano/j0109233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3.imgbb.ru/img8/b/b/b/bbb662343d2cf635738aaf28eae23133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hyperlink" Target="http://coloringpageplace.com/construction/free-construction-coloring-saw.gif" TargetMode="Externa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d/A/t/d/0/y/animal-number-eight-hi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al.ua/data/upload/04012/4efc3/ebaf57c5ed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картинки\здоровье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640960" cy="115038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технологии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42873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Здоровье – это самое ценное, что есть у человека. Н.А. Семашко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Современные </a:t>
            </a:r>
            <a:r>
              <a:rPr lang="ru-RU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здоровьесберегающие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технологии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982025"/>
          <a:ext cx="8429684" cy="5549737"/>
        </p:xfrm>
        <a:graphic>
          <a:graphicData uri="http://schemas.openxmlformats.org/drawingml/2006/table">
            <a:tbl>
              <a:tblPr/>
              <a:tblGrid>
                <a:gridCol w="3023907"/>
                <a:gridCol w="2542377"/>
                <a:gridCol w="2863400"/>
              </a:tblGrid>
              <a:tr h="56859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Виды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здоровьесберегающих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педагогических технологий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проведения в режиме дня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Особенности методики проведения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9532">
                <a:tc gridSpan="3">
                  <a:txBody>
                    <a:bodyPr/>
                    <a:lstStyle/>
                    <a:p>
                      <a:pPr marL="71755" marR="71755" indent="3524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1. Технологии сохранения и стимулирования здоровья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389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Стретчинг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гимнастика с плавной растяжкой всех мышц, с медленным их разогревом. Специально разработанный комплекс упражнений, направленный на то, чтобы все суставы стали подвижными и гибкими, а мышцы подтянутыми и эластичными. Основной задачей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стретчинга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являются плавное растягивание и постепенное укрепление мышц тела. При этом происходит здоровое кровоснабжение, предпосылки для роста мышечной ткани, которая вытесняет жировую прослойку.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Не раньше чем через 30 мин. После приема пищи, 2 раза в неделю по 30 мин. со среднего возраста в физкультурном или музыкальном залах либо в групповой комнате, в хорошо проветренном помещении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Рекомендуется детям с вялой осанкой и плоскостопием. Опасаться непропорциональной нагрузки на мышцы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9315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Ритмопластика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свободное движение, не подчиненное законам классического танца, с использованием и совмещением танцевальных и жизненных позиций танцующего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Не раньше чем через 30 мин. после приема пищи, 2 раза в неделю по 30 мин. со среднего возраста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Обратить внимание на художественную ценность, величину физической нагрузки и ее соразмерность возрастным показателям ребенка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7662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Динамические паузы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dirty="0">
                          <a:solidFill>
                            <a:srgbClr val="2E2E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пауза в деятельности, заполненная разнообразными видами двигательной активности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Во время НОД, 2-5 мин., по мере утомляемости детей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Рекомендуется для всех детей в качестве профилактики утомления. Могут включать в себя элементы гимнастики для глаз, дыхательной гимнастики и других в зависимости от вида деятельности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9315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Подвижные и спортивные игры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Как часть физкультурного занятия, на прогулке, в групповой комнате - малой со средней степенью подвижности. Ежедневно для всех возрастных групп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Игры подбираются в соответствии с возрастом ребенка, местом и временем ее проведения. В ДОУ используются лишь элементы спортивных игр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429685" cy="6169152"/>
        </p:xfrm>
        <a:graphic>
          <a:graphicData uri="http://schemas.openxmlformats.org/drawingml/2006/table">
            <a:tbl>
              <a:tblPr/>
              <a:tblGrid>
                <a:gridCol w="2688779"/>
                <a:gridCol w="2688779"/>
                <a:gridCol w="3052127"/>
              </a:tblGrid>
              <a:tr h="74109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Релаксация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1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состояние человека, сопровождающееся полным расслаблением, как сознания, так и физического тела.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любом подходящем помещении. В зависимости от состояния детей и целей, педагог определяет интенсивность технологии. Для всех возрастных групп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Можно использовать спокойную классическую музыку (Чайковский, Рахманинов), звуки природы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29342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Технологии эстетической направленности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Реализуются на НОД художественно-эстетического цикла, при посещении музеев, театров, выставок и пр., оформлении помещений к праздникам и др. для всех возрастных групп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Осуществляется во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впемя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НОД по программе ДОУ, а также по специально запланированному графику мероприятий. Особое значение имеет работа с семьей, привитие детям эстетического вкуса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284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Гимнастика пальчиковая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 младшего возраста индивидуально либо с подгруппой ежедневно.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Рекомендуется всем детям, особенно с речевыми проблемами. Проводится в любой удобный отрезок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времени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109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Гимнастика для глаз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Ежедневно по 3-5 мин. в любое свободное время; в зависимости от интенсивности зрительной нагрузки с младшего возраста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Рекомендуется использовать наглядный материал, показ педагога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109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Гимнастика дыхательная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различных формах физкультурно-оздоровительной работы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Обеспечить проветривание помещения, педагогу дать детям инструкции об обязательной гигиене полости носа перед проведением процедуры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284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Гимнастика бодрящая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Ежедневно после дневного сна, 5-10 мин.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 различна: упражнения на кроватках, обширное умывание; ходьба по ребристым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дощечкам.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17591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Гимнастика корригирующая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одна из разновидностей лечебно-оздоровительной гимнастики, которая проводится для исправления дефектов опорно-двигательного аппарата и лечения их начальных форм,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различных формах физкультурно-оздоровительной работы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 зависит от поставленной задачи и контингента детей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284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Гимнастика ортопедическая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различных формах физкультурно-оздоровительной работы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Рекомендуется детям с плоскостопьем и в качестве профилактики болезней опорного свода стопы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17" marR="3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57166"/>
          <a:ext cx="8429684" cy="6079098"/>
        </p:xfrm>
        <a:graphic>
          <a:graphicData uri="http://schemas.openxmlformats.org/drawingml/2006/table">
            <a:tbl>
              <a:tblPr/>
              <a:tblGrid>
                <a:gridCol w="3023912"/>
                <a:gridCol w="2542372"/>
                <a:gridCol w="2863400"/>
              </a:tblGrid>
              <a:tr h="103372">
                <a:tc gridSpan="3">
                  <a:txBody>
                    <a:bodyPr/>
                    <a:lstStyle/>
                    <a:p>
                      <a:pPr marL="71755" marR="71755" indent="3524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2. Технологии обучения здоровому образу жизни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6556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Физкультурное занятие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2-3 раза в неделю в спортивном или музыкальном залах. ранний возраст - в групповой комнате, 10 мин. младший возраст- 15-20 мин., средний возраст - 20-25 мин., старший возраст - 25-30 мин.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Занятия проводятся в соответствии программой, по которой работает ДОУ. Перед занятием необходимо хорошо проветрить помещение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56077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Проблемно-игровые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игротреннинги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игротерапия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свободное время, можно во второй половине дня. Время строго не фиксировано, в зависимости от задач, поставленных педагогом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Занятие может быть организовано не заметно для ребенка, посредством включения педагога в процесс игровой деятельности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51197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 игры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1-2 раза в неделю по 30 мин. со старшего возраста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Занятия строятся по определенной схеме и состоят из нескольких частей. В них входят беседы, этюды и игры разной степени подвижности, занятия рисованием, лепкой и др.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0479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Занятия из серии «Здоровье»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раз в неделю по 30 мин. со ст. возраста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Могут быть включены в сетку занятий в качестве познавательных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0958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Самомассаж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зависимости от поставленных педагогом целей, сеансами либо в различных формах физкультурно-оздоровительной работы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Необходимо объяснить ребенку серьезность процедуры и дать детям элементарные знания о том, как не нанести вред своему организму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51197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Точечный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самомассаж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Проводится в преддверии эпидемий, в осенний и весенний периоды в любое удобное для педагога время со старшего возраста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Проводится строго по специальной методике. Показана детям с частыми простудными заболеваниями и болезнями лор-органов. Используется наглядный материал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0958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Биологическая обратная связь (бос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- компьютерная технология восстановления и оздоровления организма человека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 10 до 15 сеансов работы с компьютером по 5-10 мин. в специальном помещении. Рекомендуется со старшего возраста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Необходимы соблюдение правил работы за компьютером. Рекомендуется специальная методика для дошкольников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91" marR="7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57165"/>
          <a:ext cx="8429684" cy="6072230"/>
        </p:xfrm>
        <a:graphic>
          <a:graphicData uri="http://schemas.openxmlformats.org/drawingml/2006/table">
            <a:tbl>
              <a:tblPr/>
              <a:tblGrid>
                <a:gridCol w="3023912"/>
                <a:gridCol w="2542372"/>
                <a:gridCol w="2863400"/>
              </a:tblGrid>
              <a:tr h="209387">
                <a:tc gridSpan="3">
                  <a:txBody>
                    <a:bodyPr/>
                    <a:lstStyle/>
                    <a:p>
                      <a:pPr marL="71755" marR="71755" indent="3524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3. Коррекционные технологии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549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Арттерапия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диагностика и коррекция нервных расстройств с помощью рисования, прослушивания музыки и т.д.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Сеансами по 10-12 занятий по 30-35 мин. со средней группы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Занятия проводят по 10-13 человек, программа имеет диагностический инструментарий и предполагает протоколы занятий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7549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Технологии музыкального воздействия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различных формах физкультурно-оздоровительной работы; либо отдельные занятия 2-4 раза в месяц в зависимости от поставленных целей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Используются в качестве вспомогательного средства, как часть других технологий; для снятия напряжения, повышения эмоционального настроя и пр.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56324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Сказкотерапия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2-4 занятия в месяц по 30 мин. со старшего возраста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Занятия используют для психологической терапевтической и развивающей работы. Сказку может рассказывать взрослый, либо это может быть групповое рассказывание, где рассказчиком является не один человек, а группа детей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7549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Технологии  воздействия цветом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Как специальное занятие 2-4 раза в месяц в зависимости от поставленных задач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Необходимо уделять особое внимание цветовой гамме интерьеров ДОУ. Правильно подобранные цвета снимают напряжение и повышают эмоциональный настрой ребенка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46936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Психогимнастика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 специальных занятий, направленных на развитие и коррекцию различных сторон психики человека как познавательной, так и эмоционально-личностной сферы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1-2 раза в неделю со старшего возраста по 25-30 мин.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Занятия проводятся по специальным методикам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46936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Фонетическая ритмика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 раза в неделю с младшего возраста не раньше чем через 30 мин. после приема пищи в физкультурном или музыкальном залах, мл. возраст-15 мин., старший возраст-30 мин.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Занятия рекомендованы детям с проблемами слуха либо в профилактических целях. Цель занятий - фонетическая грамотная речь без движений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3" marR="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Взаимодействие ДОУ с семьей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вопросам охраны и укрепления здоровья детей.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285860"/>
          <a:ext cx="828680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476672"/>
            <a:ext cx="83529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«Поездка в зоопарк»</a:t>
            </a:r>
          </a:p>
          <a:p>
            <a:pPr lvl="0" indent="3619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для детей младшего дошкольного возраста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кровати.)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лежа, руки вдоль.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машине едем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(Руки перед собой.)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зоопарк скорей.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(Вращательные движения, имитируя руль.)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интересных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живет зверей.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Страус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кровати.)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лежа, ноги вытянуты, руки вдоль туловища.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Страус в клетке ходит важно -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вид такой отважный?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(Попеременно поднимают прямые ноги вверх.)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увидев двух сорок,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Прячет голову в песок.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(Закрывают лицо руками.)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Обезьянки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кровати.)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лежа, руки и ноги подняты вверх.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 качелях, на лианах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Раскачиваются обезьянки: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(Качают ногами и руками из стороны в сторону.)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 шагают грузно,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(Обнимают руками стопы и шагают.)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 скачут дружно,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(Перебирают в воздухе руками и ногами.)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усевшись высоко,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(Садятся.)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Корчат рожицы легко.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(Большие пальцы рук у висков, ладонями крутят в воздухе.)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0"/>
            <a:ext cx="874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361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spc="0" normalizeH="0" baseline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  <a:cs typeface="Arial" pitchFamily="34" charset="0"/>
            </a:endParaRPr>
          </a:p>
          <a:p>
            <a:pPr marL="0" marR="0" lvl="0" indent="361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  </a:t>
            </a:r>
            <a:endParaRPr lang="ru-RU" sz="20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8195" name="Picture 3" descr="Картинка 147 из 19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181927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619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Кенгуру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игровой комнате.)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стоя, руки согнуты в локтях и прижаты к груди.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вольере кенгуру -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Вдруг затеяли игру: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(Сгибая ноги в коленях и высоко поднимая их, доходят до двери спальни.)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за другом прыг да скок,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(Прыгают из спальни на ковер в игровой комнате.)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быстрей найдет цветок.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619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Медвежонок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(Гимнастика проводится в игровой комнате.)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Исходное положение: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стоя, руки на поясе, ноги на ширине плеч.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любит мишка бурый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Заниматься физкультурой: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(Переваливаются с ноги на ногу.)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Ножками он топает,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(Топают ножками.)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Лапками он хлопает,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(Хлопают ручками.)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Приседает, приседает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(Приседают.)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Потянулся. Отдыхает.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(Поднимаются на носочки, руки тянут вверх, делают глубокий вдох и возвращаются в исходное положение.)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Каждое упражнение повторяется 3-4 раза.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476672"/>
            <a:ext cx="828092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61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«Путешественники» </a:t>
            </a:r>
          </a:p>
          <a:p>
            <a:pPr indent="3619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для детей младшего и старшего дошкольного возраста </a:t>
            </a:r>
            <a:endParaRPr lang="en-US" b="1" dirty="0" smtClean="0">
              <a:solidFill>
                <a:srgbClr val="C00000"/>
              </a:solidFill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мягкие модули,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массажеры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ног, канат.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давайте сегодня отправимся в поход на природу. Для этого нужно одеть рюкзаки.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(Имитация действия.)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мы с вами на природе. Давайте посмотрим вокруг в бинокли,- какая здесь красота.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(Поднести кулачки к глазам, поворот головы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влево-вправо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какой свежий воздух. Нужно подышать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(Упражнение на дыхание: сделать несколько глубоких вдохов-выдохов.)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путь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неблизок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идти будем лугом, полем, болотом, через густой лес.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(Обычная ходьба в течение 1 мин.)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дорога идет через луг со скошенной травой. Нужно пройти его, чтобы добраться до леса.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(Ходьба попеременно то на носках, то на пятках.)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смотрите, а здесь еще не успели скосить траву, и она очень высокая.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(Ходьба на носках с вытянутыми вверх руками.)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почти добрались до места, но на нашем пути выросли огромные кусты. Нам нужно их перешагнуть, и мы окажемся в лесу.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(Ходьба широкими шагами по мягким модулям.)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вот и ручеек, через который переброшен узкий мостик. Нам с вами необходимо перебраться на другой берег и собрать драгоценные камушки, они лежат на другом берегу.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(Ходьба приставными шагами по канату.)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мы все сумели перебраться, и собираем камни для своей коллекции.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(Массаж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ходьба по беговым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дорожкам-массажерам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наклоны вперед.)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Наконец, камни собраны и нужно возвращаться домой.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(Обычная ходьба.)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579458"/>
            <a:ext cx="828092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           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«Полоса препятствий»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для детей дошкольного возраста</a:t>
            </a:r>
            <a:endParaRPr lang="ru-RU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1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Ходьба по массажной дорожке с шипами.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(Идем по скошенной траве.)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2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Пролезть под палочкой, затем перешагнуть ее сверху.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(Пробираемся через чащу.)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3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Шаги по кочкам.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(Идем по болоту, по кочкам, кругом трясина, надо не упасть.)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Ходьба по канату – сохрани равновесие.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(Идем по веревочному мосту через пропасть.)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5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Ходьба по массажным дорожкам с пуговицами.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(Идем по горам, по камням.)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6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Пролезть под 2-3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банкетками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(на животе проползти).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(Увидели в горе пещеру, влезаем в нее, вход очень узкий и потолок низкий.)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169927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1728192" cy="39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831195"/>
            <a:ext cx="680424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Просыпающиеся котята»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 элементами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самомассажа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Давайте  поиграем, сегодня с вами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маленькие пушистые котята.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 решил котят учить,     Как же нужно лапки мыть,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недалеко сидели,  Все движенья подглядели.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Выполняют движения по тексту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Лапку правую потрем, А потом ее встряхнем.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левой лапке тоже Правой лапкой мы поможем.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Ушко левое свое  Левой лапкой достаем,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Правое не забываем, Лапкой правой умываем.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Проведем по шерстке лапкой,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Будет лобик чистый, гладкий. Дальше глазки закрываем,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гладим, умываем. Чистим носик осторожно.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Грудку нам разгладить можно.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чистые котята,  Вот и выспались ребята!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кому пригодится.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здоровье\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39552" y="548680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561311"/>
            <a:ext cx="828092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«Поднимайся, детвора!»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Завершился тихий час,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 дневной встречает нас.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проснулись, потянулись (потягивания)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Приподняли мы головку, (приподняли голову, повороты)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Кулачки сжимаем ловко. (сжимание-разжимание кистей)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Ножки начали плясать,  (движения стопами направлениях)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желаем больше спать.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Обопремся мы на ножки,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упр-е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"мостик"-приподнимание таза)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Приподнимемся немножко.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прогнулись, округлились,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Мостики получились.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теперь вставать пора,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Поднимайся, детвора!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по полу босиком,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легко бегом.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Сделай вдох и улыбайся,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носочки поднимайся.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Опускайся, выдыхай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еще раз повторяй.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Стопу разминай- (ходьба на носках, пятках, внешней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Ходьбу выполняй.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теперь совсем проснулись,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 делам своим вернулись.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Картинка 339 из 3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4762500" cy="13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476672"/>
            <a:ext cx="831641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имнастика после сна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Удержись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стояние на носках, руки вверх; на одной ноге, вторая согнута в колене перед собой или в сторону, руки на поясе.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дольше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носок сзади стоящей ноги вплотную примыкает к пятке впередистоящей, сохраняя равновесие.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кочки на кочку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прыжки с одного предмета на другой (резиновые кольца, массажные коврики и т. д.).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закружись!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кружение поочередно в одну и другую сторону, руки на поясе, руки в стороны.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Ласточка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стойка на одной ноге, другая отведена назад. Наклоны вперед, руки в стороны.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ходьба на четвереньках, опираясь на стопы и ладони, на спине предмет (мешочек с грузом, массажный мячик и др.).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гимнастика может состоять из комплекса упражнений имитационного характера (например, комплекс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Лошадки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воспитателя: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Эй, лошадки, все за мной, поспешим на водопой. Вот широкая река. В ней холодная вода. Пейте, пейте! Хорошая водица! Постучим копытцем. Ну, лошадки, все за мной И поскачем все домой!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Действия детей: Учащенная ходьба в чередовании с бегом, высоко поднимая колени, подскоки. Плавное разведение рук в стороны и наклоны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лошадка пьет воду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Поочередное притопывание правой, левой ногой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лошадка стучит копытцем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Легкий бег с подскоками в чередовании с ходьбой (дети произносят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И-го-го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имнастика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после сна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"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Бегемотик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улучшить функцию внешнего дыхания, освоить первичные приемы дыхательной гимнастики.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Ребенок, находящийся в положении лежа, кладет ладонь на область диафрагмы. Взрослый произносит рифмовку: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Бегемотики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лежали,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бегемотики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дышали.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животик поднимается (вдох),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То животик опускается (выдох).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может выполняться в положении сидя и сопровождаться рифмовкой: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Сели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бегемотики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потрогали животики.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То животик поднимается (вдох),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То животик опускается (выдох).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95536" y="322784"/>
            <a:ext cx="8391306" cy="22775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спины «Паровоз»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Чух-чух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пыхчу, пыхчу, ворчу,      Похлопывание по спине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Стоять на месте не хочу!                 ладонями.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Чух-чух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пыхчу, пыхчу, ворчу!    Поворот на 180,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Стоять на мете не хочу!              поколачивание кулачками.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Колёсами стучу, стучу,               Поворот на 180,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Колёсами стучу, стучу,              постукивание пальцами.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Колёсами стучу, стучу,            Поворот на 180,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Садись скорее, прокачу!     поглаживание ладонями.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Чу, чу, чу!                            Лёгкое поглаживание пальцами.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 descr="Картинка 44 из 990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2546945" cy="1512168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67544" y="3360766"/>
            <a:ext cx="806489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Гимнастика для глаз «Лиса»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рыжая лиса,             Крепко зажмурить и открыть глаза.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Щурит хитрые глаза.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Смотрит хитрая лисица,           Вытянуть вперёд правую руку,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Ищет, где бы поживиться.        на которой все пальцы, кроме указательного, сжаты в кулак. Вести рукой вправо-влево и следить за движением указательного пальца глазами, не поворачивая головы.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Пошла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лиска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базар,                             Поднять руку и опустить,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Посмотрела на товар.                              прослеживая взглядом.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 купила сайку,           Описать рукой круг по часовой стрелке и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Лисятам балалайку.                        против неё.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6" descr="Картинка 447 из 10530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301208"/>
            <a:ext cx="12192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67544" y="517902"/>
            <a:ext cx="7452320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спины «Дождик»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Дождик бегает по крыше -       Встать друг за другом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Бом! Бом! Бом!          «паровозиком» и похлопывать друг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весёлой звонкой крыше -            другу по спине.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Бом! Бом! Бом!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Дома, дома посидите -             Постукивание пальчиками.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Бом! Бом! Бом!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Никуда не выходите –Бом! Бом! Бом!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Почитайте, поиграйте -            Поколачивание кулачками.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Бом! Бом! Бом!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уйду – тогда гуляйте … Бом! Бом! Бом!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Дождик бегает по крыше -      Поглаживание ладошками.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Бом! Бом! Бом!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весёлой звонкой крыше –Бом! Бом! Бом!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67544" y="3763779"/>
            <a:ext cx="723629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ног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Божьей коровки папа идёт  Сидя, поглаживать ноги сверху донизу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Следом за папой мама идёт,       Разминать их,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мамой следом детишки идут,     похлопывать ладошками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Вслед за ними самые малыши бредут.   «Шагать» пальчиками.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Красные юбочки носят они,      Поколачивать кулаками.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Юбочки с точками чёрненькими.     Постукивать пальцами.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солнышко они похожи,     Поднять руки вверх и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Встречают дружно                  скрестить кисти, широко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 день                              раздвинув пальцы.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если будет жарко им,          Поглаживать ноги ладонями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спрячутся все вместе в тень.   И спрятать руки за спину.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4" descr="Картинка 7 из 482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4664"/>
            <a:ext cx="3088945" cy="286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95536" y="476672"/>
            <a:ext cx="8391306" cy="238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лица «Белый мельник»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Белый-белый мельник         Провести пальцами по лбу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 на облака.                       от середины к вискам.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мешка посыпалась          Легко постучать пальцами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Белая мука.                            по щекам.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Радуются дети,         Сжав руки в кулаки, возвышениями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Лепят колобки.               больших пальцев быстро  растереть крылья носа.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Заплясали сани               Раздвинув указательный и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Лыжи и коньки.              средний пальцы, массировать точки перед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собой и за ушными раковинами.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67544" y="2930461"/>
            <a:ext cx="8208912" cy="20928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ушей «Часовой»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далёкой на границе                                                            Загнуть руками уши вперёд.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холод, и в зной, в зелёной фуражке стоит часовой.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дальней границе                                                                 Потянуть руками мочки ушей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ночью, и днём                                                                         в стороны, вверх, вниз, опустить.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зорко, он зорко следит за врагом.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если лазутчик захочет пройти,                                                    Указательным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 остановит солдат на пути!                                                       пальцем помассировать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слуховые отвороты.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2" name="Picture 4" descr="Картинка 252 из 146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149080"/>
            <a:ext cx="1584176" cy="179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67544" y="476672"/>
            <a:ext cx="770485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Самомассаж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рук «Плотник»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в руки взял фуганок,     Поглаживать левую руку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 наточил рубанок,         от плеча к кисти 4р., другую.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Доски гладко остругал,              Разминать левую руку.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Взял сверло, шурупы взял,         Разминать руки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Доски ловко просверлил,           круговые двумя пальцами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шурупами свинтил,                от плеча к кисти.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Поработал долотом,                Поколачивание по левой руке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Сколотил всё молотком            по правой.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Получилась рама -                      Быстро перебирая пальцами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Загляденье прямо!                       пройти по рукам.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Прекрасный тот работник           Погладить руки.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Зовётся просто: плотник.          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67544" y="3675222"/>
            <a:ext cx="831641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Массаж спины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 «Дятел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1143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Дятел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 в дупле пустом,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 долбил, как долотом.    (дети похлопывают ладонями по спине впереди стоящего)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Тук-тук-тук, тук-тук-тук!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Долбит дятел крепкий сук.   (поколачивают пальцами)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Клювом, клювом он стучит,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дятел ствол уже долбит.  (постукивают кулачками)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Дятел в дуб всё тук да тук...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 скрипит:"что там за стук?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остукивают рёбрами ладоней)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Дятел клювом постучал,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Постучал и замолчал,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что он устал.  (поглаживают ладонями)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8" name="Picture 6" descr="Картинка 10 из 352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645024"/>
            <a:ext cx="151216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548680"/>
          <a:ext cx="7272808" cy="1767840"/>
        </p:xfrm>
        <a:graphic>
          <a:graphicData uri="http://schemas.openxmlformats.org/drawingml/2006/table">
            <a:tbl>
              <a:tblPr/>
              <a:tblGrid>
                <a:gridCol w="4322195"/>
                <a:gridCol w="2950613"/>
              </a:tblGrid>
              <a:tr h="1512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Капуста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тук, тук, тук-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Раздается в доме стук.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 капусту нарубили,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Перетерли,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Посолили-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набили плотно в кадку.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теперь у нас в порядке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(движения по замыслу)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2924944"/>
          <a:ext cx="6077585" cy="2987040"/>
        </p:xfrm>
        <a:graphic>
          <a:graphicData uri="http://schemas.openxmlformats.org/drawingml/2006/table">
            <a:tbl>
              <a:tblPr/>
              <a:tblGrid>
                <a:gridCol w="3726180"/>
                <a:gridCol w="23514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Segoe Print" pitchFamily="2" charset="0"/>
                          <a:ea typeface="Times New Roman"/>
                          <a:cs typeface="Times New Roman"/>
                        </a:rPr>
                        <a:t>Две лягушки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лужайке две подружки –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Две зеленые лягушки –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Хором песни распевают –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спокойно спать мешают –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ква-ква-ква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коленям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в ладоши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по коленям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в ладоши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Притопнуть одной ногой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Сложить ладони и чуть-чуть приоткрыть их потом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в ладоши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Несколько раз притопнуть ногой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Погрозить пальцем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Похлопать в ладоши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Притопнуть одной ногой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228" name="Picture 4" descr="Картинка 28 из 1977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72816"/>
            <a:ext cx="23698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548680"/>
          <a:ext cx="6077585" cy="2560320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2160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Segoe Print" pitchFamily="2" charset="0"/>
                          <a:ea typeface="Times New Roman"/>
                          <a:cs typeface="Times New Roman"/>
                        </a:rPr>
                        <a:t>Смешные человечки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(Дети делятся на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пары)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Бежали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мимо речки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Смешные человечки,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Прыгали, скакали,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Солнышко встречали.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Забрались на мостик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забили гвоздик.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потом бултых в речку.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Пальчики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бегут по рукам детей, стоящих  друг против друга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Пальчиками попрыгать по плечам друг друга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Ласково положить руки на щеки друг друга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Сложить мостик из рук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Постучать кулачками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Наклониться и свободно покачать руками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3429000"/>
          <a:ext cx="8748464" cy="2164080"/>
        </p:xfrm>
        <a:graphic>
          <a:graphicData uri="http://schemas.openxmlformats.org/drawingml/2006/table">
            <a:tbl>
              <a:tblPr/>
              <a:tblGrid>
                <a:gridCol w="5363701"/>
                <a:gridCol w="3384763"/>
              </a:tblGrid>
              <a:tr h="1304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Segoe Print" pitchFamily="2" charset="0"/>
                          <a:ea typeface="Times New Roman"/>
                          <a:cs typeface="Times New Roman"/>
                        </a:rPr>
                        <a:t>Компот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Будем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 варить компот.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Фруктов нужно много. Вот.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Будем яблоки крошить,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Грушу будем мы рубить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Отожмем лимонный сок,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Слив положим и песок.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Варим, варим мы компот: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Угостим честной народ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(движения по тексту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спине товарища)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324" name="Picture 4" descr="http://im8-tub-ru.yandex.net/i?id=135319235-5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1428750" cy="1066801"/>
          </a:xfrm>
          <a:prstGeom prst="rect">
            <a:avLst/>
          </a:prstGeom>
          <a:noFill/>
        </p:spPr>
      </p:pic>
      <p:pic>
        <p:nvPicPr>
          <p:cNvPr id="56328" name="Picture 8" descr="http://im6-tub-ru.yandex.net/i?id=375479626-4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73016"/>
            <a:ext cx="895350" cy="1428750"/>
          </a:xfrm>
          <a:prstGeom prst="rect">
            <a:avLst/>
          </a:prstGeom>
          <a:noFill/>
        </p:spPr>
      </p:pic>
      <p:pic>
        <p:nvPicPr>
          <p:cNvPr id="56330" name="Picture 10" descr="http://im3-tub-ru.yandex.net/i?id=529303266-06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890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3529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  <a:latin typeface="Segoe Print" pitchFamily="2" charset="0"/>
              </a:rPr>
              <a:t>Граблеобразное</a:t>
            </a: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 круговое растирание ладони одной руки </a:t>
            </a:r>
            <a:b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подушечками пальцев другой руки «Паук»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Диво дивное – паук,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Восемь ног и восемь рук.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надо наутек,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Выручают восемь ног.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Сеть плести за кругом круг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Выручают восемь рук.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 Суслов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3691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Круговое разминание ладони подушечкой большого пальца</a:t>
            </a:r>
            <a:b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противоположной руки «Улитка»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err="1" smtClean="0"/>
              <a:t>Толстушка-ползушка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Дом-завитушка,</a:t>
            </a:r>
            <a:br>
              <a:rPr lang="ru-RU" sz="1400" dirty="0" smtClean="0"/>
            </a:br>
            <a:r>
              <a:rPr lang="ru-RU" sz="1400" dirty="0" smtClean="0"/>
              <a:t>Ползи по дорожке,</a:t>
            </a:r>
            <a:br>
              <a:rPr lang="ru-RU" sz="1400" dirty="0" smtClean="0"/>
            </a:br>
            <a:r>
              <a:rPr lang="ru-RU" sz="1400" dirty="0" smtClean="0"/>
              <a:t>Ползи по ладошке,</a:t>
            </a:r>
            <a:br>
              <a:rPr lang="ru-RU" sz="1400" dirty="0" smtClean="0"/>
            </a:br>
            <a:r>
              <a:rPr lang="ru-RU" sz="1400" dirty="0" smtClean="0"/>
              <a:t>Ползи, не спеши.</a:t>
            </a:r>
            <a:br>
              <a:rPr lang="ru-RU" sz="1400" dirty="0" smtClean="0"/>
            </a:br>
            <a:r>
              <a:rPr lang="ru-RU" sz="1400" dirty="0" smtClean="0"/>
              <a:t>Рога покажи.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509120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Пиление (продольное и поперечное) ладони ребром ладони</a:t>
            </a:r>
            <a:b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противоположной руки.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Пилит, пилит пила,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жужжит, как пчела,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визжит, и поет,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Соням спать не дает.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 Сокол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5298" name="Picture 2" descr="http://im4-tub-ru.yandex.net/i?id=40128746-3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7166"/>
            <a:ext cx="1409700" cy="1019176"/>
          </a:xfrm>
          <a:prstGeom prst="rect">
            <a:avLst/>
          </a:prstGeom>
          <a:noFill/>
        </p:spPr>
      </p:pic>
      <p:pic>
        <p:nvPicPr>
          <p:cNvPr id="55300" name="Picture 4" descr="http://im5-tub-ru.yandex.net/i?id=300412674-0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132856"/>
            <a:ext cx="1428750" cy="1314451"/>
          </a:xfrm>
          <a:prstGeom prst="rect">
            <a:avLst/>
          </a:prstGeom>
          <a:noFill/>
        </p:spPr>
      </p:pic>
      <p:pic>
        <p:nvPicPr>
          <p:cNvPr id="55302" name="Picture 6" descr="Картинка 31 из 2694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157192"/>
            <a:ext cx="1584176" cy="121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95536" y="620688"/>
            <a:ext cx="77403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«Нос»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профилактика ринита, простудных заболеваний.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Указательным и большим пальцами подергать кончик носа.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«Уши»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массаж ушей, профилактика простудных заболеваний, укрепление иммунитета.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Растирать за ушами сверху вниз указательными пальцами «примазывать, чтобы не отклеились».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«Ноготь»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массаж рук, укрепление иммунитета.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Указательным и большим пальцами надавливать на каждый ноготь другой руки.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«Мячик»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массаж живота, координация движений, дыхательная гимнастика.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Стоя или лежа на полу, руки и ноги произвольно, положить руку на живот. Вдох- «надуваем» живот, выдох – «сдуваем» живот.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«Моем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голову»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улучшение мозгового кровообращения путем воздействия на активные точки головы.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Сидя по-турецки.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«представим, что мы моем голову. Сильно нажимая пальцами на кожу головы, ведем ими, словно граблями, от затылка, а затем от висков и ото лба к макушке, как будто сгребаем сено в стог. Теперь подушечками пальцев потираем кожу головы в направлении от висков к затылку. Пальчики обеих рук «бегают» по поверхности головы и «играют в догонялки». А сейчас, словно расческой, ласково «расчесываем» волосы пальцами.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467544" y="476672"/>
            <a:ext cx="8229600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Здоровье  зависит  от следующих  факторов: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912" y="2406898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1844824"/>
          <a:ext cx="8280920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Массаж спины «Свинки»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на пишущей машинке две хорошенькие свинки (дети легко похлопывают по спине)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Всё постукивают, всё похрюкивают: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Туки-туки-туки-тук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(поколачивать кулачками, постукивать пальчиками.)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Хрюки-хрюки-хрюки-хрюу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 (поглаживают ладонями.)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60848"/>
            <a:ext cx="80648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Массаж биологически активных точек.</a:t>
            </a:r>
            <a:b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«Солнышко»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Солнце утром рано встало, (Поднять руки вверх, потянуться.)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Всех детишек приласкало. (Делают руками фонарики.)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грудку,    (Массируют «дорожку» на груди снизу вверх.)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шейку,   (Поглаживают шею большими пальцами сверху вниз.)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носик,   (Кулачками растирают крылья носа.)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лоб,       (Проводить пальцами от середины к вискам.)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ушки,     (Растирают ладонями уши.)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Гладит ручки,     (Растирают ладони.)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Загорают дети – вот! (Поднимают руки вверх.)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67544" y="4637748"/>
            <a:ext cx="788436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Чебурашка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Сидя по-турецки.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«Представим, что мы превратились в доброго, забавного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Чебурашку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Нежно поглаживаем ушные раковины по краям, снаружи, а затем по бороздкам внутри. Растираем пальчиками за ушами. Ласково оттягиваем ушки вверх и вниз, а затем в стороны. А теперь поглаживаем пальчиками вокруг основания ушек.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3" descr="http://im3-tub-ru.yandex.net/i?id=135387463-3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717032"/>
            <a:ext cx="1143000" cy="1428750"/>
          </a:xfrm>
          <a:prstGeom prst="rect">
            <a:avLst/>
          </a:prstGeom>
          <a:noFill/>
        </p:spPr>
      </p:pic>
      <p:pic>
        <p:nvPicPr>
          <p:cNvPr id="58373" name="Picture 5" descr="http://im0-tub-ru.yandex.net/i?id=66943300-6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6288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95536" y="476672"/>
            <a:ext cx="846043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Умывалочка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Кран откройся,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(Правой рукой показать, как открыть кран.)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 умойся,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(Указательными пальцами массировать крылья носа.)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Мойтесь сразу оба глаза.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(Указательными пальцами массировать веки.)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Мойтесь ушки,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(Ладошками массировать уши.)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Мойся шейка.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(Поглаживание шеи сверху вниз ладошками.)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Шейка мойся хорошенько.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Мойся, мойся, обливайся.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(Ладошками массируют щеки.)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Грязь смывайся,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(Трут ладошку об ладошку.)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Грязь смывайся.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95536" y="2997533"/>
            <a:ext cx="824440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«Умывальная песенка»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Хуже наказанья –                                              Качают головой из стороны в сторону.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Жить без умыванья. Все ребячьи лица           Мягкими движениями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Обожают мыться.                                              Проводят ладонями по лицу сверху вниз.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воды, без мыла –                                        Растирают ладонями нос.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бы грязь покрыла.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Чудно, чудно – вымыться не трудно!           Растирают ладонями уши.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Чистым быть чудесно!                                    Потирают ладони друг о друга.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нос чистый,                                         Прикасаются указательным пальцем к носу.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рот чистый.                                         Показывают пальчиком на рот.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подбородок чистый.                                   Прикасаются пальцем к подбородку.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глазки блестят -                                          Прикасаются к внешним уголкам глаз.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Весело глядят.                                                Протягивают ладошки вперёд.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6" name="Picture 4" descr="http://im7-tub-ru.yandex.net/i?id=196589915-2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8680"/>
            <a:ext cx="230425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95536" y="482189"/>
            <a:ext cx="658822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«Ленивая восьмерка»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улучшает все действия, требующие прослеживания глазами, снимает напряжение с глаз и плечевого пояса, включает связь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т.е. глаз видит, что делает рука. Работают оба полушария головного мозга, вследствие чего происходит улучшение концентрации внимания.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(Выполняется стоя или сидя.)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 вытягивается вперед и чуть сгибается в локте. Пальцы сжимаются в кулак, большой выпрямляется. Прямо перед собой этой рукой в воздухе рисуется знак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бесконечность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похож на цифру 8, лежащую на боку. Глазами мы следим за вытянутым большим пальцем. Делаем 4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восьмерки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одной рукой.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же самое другой рукой.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Дальше обе руки вытягиваются вперед, пальцы обеих рук перекрещиваются между собой, большие пальцы подняты. Снова 4 раза рисуем ленивую восьмерку и следим глазами за пальцами.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используем так же и другие варианты этого упражнения: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восьмерку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рисовать на столе перед собой пальцами ил психолог рисует ее мелом на доске, а дети на стульчиках обводят ее контур в воздухе перед собой.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Думательный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колпак»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способствует лучшему усвоению информации на слух.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(Выполняется стоя или сидя.)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 оба уха руками таким образом, чтобы большие пальцы были сзади, а остальные спереди. Мягко массируем край уха сверху вниз, чуть выворачивая назад. Затем разминаем мочку уха. Повторяем 4 раза.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5" name="Picture 3" descr="Картинка 237 из 216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20688"/>
            <a:ext cx="179985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95536" y="1020799"/>
            <a:ext cx="658822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«Двойные рисунки»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Упражнение способствует расширению зрительного поля, движения глаз становятся более плавными. Это улучшает навык письма, понимающего чтения. Через активизацию обоих полушарий способствует лучшему выполнению любых творческих заданий.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(Выполняется стоя или сидя.)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Представьте, что у вас в каждой руке по карандашу, а перед вами доска. Одновременно двумя руками начинайте рисовать на воображаемой доске рисунки. Они должны быть зеркальными, т.е. две руки рисуют одно и то же. Глаза следят за рисунком. Руки вытянуты и чуть согнуты в локтях.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 «Перекрестные шаги»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Упражнение активизирует работу обоих полушарий мозга, способствует более быстрому включению в ситуацию, усвоению информации, развитию способности активного понимающего чтения и слушания.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(Выполняется стоя или сидя.)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Локтем левой руки нужно тянуться к колену правой ноги, потом локтем правой руки тянуться к поднимающемуся навстречу колену левой ноги.</a:t>
            </a:r>
          </a:p>
          <a:p>
            <a:endParaRPr lang="ru-RU" sz="1600" dirty="0"/>
          </a:p>
        </p:txBody>
      </p:sp>
      <p:pic>
        <p:nvPicPr>
          <p:cNvPr id="83970" name="Picture 2" descr="Картинка 357 из 392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92896"/>
            <a:ext cx="242887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428596" y="642918"/>
            <a:ext cx="8229600" cy="58098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З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доровьесберегающие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технологии – 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это</a:t>
            </a:r>
            <a:endParaRPr lang="ru-RU" sz="3600" baseline="0" dirty="0" smtClean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7030A0"/>
                </a:solidFill>
                <a:ea typeface="+mj-ea"/>
                <a:cs typeface="+mj-cs"/>
              </a:rPr>
              <a:t>комплекс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разнообразных форм и видов деятельности, направленный на сохранение и укрепление здоровья воспитанников ДОУ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00174"/>
            <a:ext cx="7693025" cy="3724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467544" y="476672"/>
            <a:ext cx="822960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+mj-ea"/>
                <a:cs typeface="+mj-cs"/>
              </a:rPr>
              <a:t>Области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+mj-ea"/>
                <a:cs typeface="+mj-cs"/>
              </a:rPr>
              <a:t>здоровьесбережения</a:t>
            </a:r>
            <a:endParaRPr kumimoji="0" lang="ru-RU" sz="32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baseline="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2708921"/>
            <a:ext cx="7693025" cy="720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83568" y="908720"/>
            <a:ext cx="799288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Медико-гигиеническая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83568" y="1556792"/>
            <a:ext cx="799288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Медико-профилактическая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83568" y="3140968"/>
            <a:ext cx="799288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Физкультурно-оздоровительная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83568" y="3717032"/>
            <a:ext cx="7992888" cy="8640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Информационно-просветительская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83568" y="4509120"/>
            <a:ext cx="7992888" cy="7200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Образовательная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83568" y="2348880"/>
            <a:ext cx="799288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Коррекционная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83568" y="5157192"/>
            <a:ext cx="799288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Спортивно-досуговая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83568" y="5877272"/>
            <a:ext cx="7992888" cy="6926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Экологическая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76673"/>
            <a:ext cx="79560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Выбор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здоровьесберегающих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технологий  зависит от: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857232"/>
          <a:ext cx="9036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02888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Ресурсное обеспечение </a:t>
            </a:r>
          </a:p>
          <a:p>
            <a:pPr algn="ctr"/>
            <a:r>
              <a:rPr lang="ru-RU" sz="2500" b="1" cap="all" spc="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здоровьесберегающей</a:t>
            </a:r>
            <a:r>
              <a:rPr lang="ru-RU" sz="25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деятельности </a:t>
            </a:r>
          </a:p>
          <a:p>
            <a:pPr algn="ctr"/>
            <a:r>
              <a:rPr lang="ru-RU" sz="25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в детском саду</a:t>
            </a:r>
            <a:endParaRPr lang="ru-RU" sz="2500" b="1" cap="all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785926"/>
            <a:ext cx="71717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«Об образовании»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Концепция дошкольного воспитания от 16.06.89 №7/1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Санитарно-эпидемиологические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 нормативы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  образовательного учреждения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 от 30.06.09 №186/272 «О совершенствовании системы медицинского обеспечения детей в образовательных учреждениях»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Инструктивно-методическое письмо Минобразования России «О гигиенических требованиях, максимальной нагрузке на детей дошкольного возраста в организованных формах обучения» от 14.03.00. 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357158" y="1500174"/>
          <a:ext cx="8358246" cy="492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428605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Этапы  внедрения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здоровьесберегающих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технологий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демонстрационная информация\cf511e643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34076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определение исходных показателей состояния здоровья и психического развития детей;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рациональная организация двигательной активности детей;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эффективного закаливания детей;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рационального питания;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оздоровительных режимов детей;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комплекс профилактических и оздоровительных мероприятий;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учет влияния внешних факторов среды на здоровье ребенка и формирование начал экологических знаний;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учет психолого-педагогических аспектов сексуального развития и здоровья детей;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основ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валеологических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знаний;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занятия/плавание;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интегрированные оздоровительные занятия;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занятия познавательного цикла по знакомству со строением тела человека и безопасным поведением в быту и на природе;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сотрудничество с семьей по пропаганде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валеологических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знаний;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повышение защитных сил организма.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                      Основные направления </a:t>
            </a:r>
            <a:b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4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физкультурно</a:t>
            </a:r>
            <a:r>
              <a:rPr lang="ru-RU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– оздоровительной работы в ДОУ</a:t>
            </a:r>
            <a:endParaRPr lang="ru-RU" sz="2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4554</Words>
  <Application>Microsoft Office PowerPoint</Application>
  <PresentationFormat>Экран (4:3)</PresentationFormat>
  <Paragraphs>497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</dc:creator>
  <cp:lastModifiedBy>Admin</cp:lastModifiedBy>
  <cp:revision>163</cp:revision>
  <dcterms:created xsi:type="dcterms:W3CDTF">2011-11-12T19:05:29Z</dcterms:created>
  <dcterms:modified xsi:type="dcterms:W3CDTF">2013-01-19T18:29:14Z</dcterms:modified>
</cp:coreProperties>
</file>